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1"/>
  </p:notesMasterIdLst>
  <p:sldIdLst>
    <p:sldId id="256" r:id="rId5"/>
    <p:sldId id="2146847054" r:id="rId6"/>
    <p:sldId id="262" r:id="rId7"/>
    <p:sldId id="263" r:id="rId8"/>
    <p:sldId id="2146847058" r:id="rId9"/>
    <p:sldId id="265" r:id="rId10"/>
    <p:sldId id="266" r:id="rId11"/>
    <p:sldId id="2146847059" r:id="rId12"/>
    <p:sldId id="2146847061" r:id="rId13"/>
    <p:sldId id="2146847062" r:id="rId14"/>
    <p:sldId id="2146847060" r:id="rId15"/>
    <p:sldId id="2146847063" r:id="rId16"/>
    <p:sldId id="267" r:id="rId17"/>
    <p:sldId id="2146847064" r:id="rId18"/>
    <p:sldId id="2146847065" r:id="rId19"/>
    <p:sldId id="2146847066" r:id="rId20"/>
    <p:sldId id="2146847067" r:id="rId21"/>
    <p:sldId id="2146847069" r:id="rId22"/>
    <p:sldId id="2146847070" r:id="rId23"/>
    <p:sldId id="2146847071" r:id="rId24"/>
    <p:sldId id="268" r:id="rId25"/>
    <p:sldId id="2146847072" r:id="rId26"/>
    <p:sldId id="269" r:id="rId27"/>
    <p:sldId id="2146847056" r:id="rId28"/>
    <p:sldId id="2146847057"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9915" autoAdjust="0"/>
  </p:normalViewPr>
  <p:slideViewPr>
    <p:cSldViewPr snapToGrid="0">
      <p:cViewPr varScale="1">
        <p:scale>
          <a:sx n="61" d="100"/>
          <a:sy n="61" d="100"/>
        </p:scale>
        <p:origin x="811"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a:t>
            </a:fld>
            <a:endParaRPr lang="en-IN"/>
          </a:p>
        </p:txBody>
      </p:sp>
    </p:spTree>
    <p:extLst>
      <p:ext uri="{BB962C8B-B14F-4D97-AF65-F5344CB8AC3E}">
        <p14:creationId xmlns:p14="http://schemas.microsoft.com/office/powerpoint/2010/main" val="176892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13</a:t>
            </a:fld>
            <a:endParaRPr lang="en-IN"/>
          </a:p>
        </p:txBody>
      </p:sp>
    </p:spTree>
    <p:extLst>
      <p:ext uri="{BB962C8B-B14F-4D97-AF65-F5344CB8AC3E}">
        <p14:creationId xmlns:p14="http://schemas.microsoft.com/office/powerpoint/2010/main" val="119756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15</a:t>
            </a:fld>
            <a:endParaRPr lang="en-IN"/>
          </a:p>
        </p:txBody>
      </p:sp>
    </p:spTree>
    <p:extLst>
      <p:ext uri="{BB962C8B-B14F-4D97-AF65-F5344CB8AC3E}">
        <p14:creationId xmlns:p14="http://schemas.microsoft.com/office/powerpoint/2010/main" val="361910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16</a:t>
            </a:fld>
            <a:endParaRPr lang="en-IN"/>
          </a:p>
        </p:txBody>
      </p:sp>
    </p:spTree>
    <p:extLst>
      <p:ext uri="{BB962C8B-B14F-4D97-AF65-F5344CB8AC3E}">
        <p14:creationId xmlns:p14="http://schemas.microsoft.com/office/powerpoint/2010/main" val="337364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21</a:t>
            </a:fld>
            <a:endParaRPr lang="en-IN"/>
          </a:p>
        </p:txBody>
      </p:sp>
    </p:spTree>
    <p:extLst>
      <p:ext uri="{BB962C8B-B14F-4D97-AF65-F5344CB8AC3E}">
        <p14:creationId xmlns:p14="http://schemas.microsoft.com/office/powerpoint/2010/main" val="2070153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1/14/2024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1/14/2024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1/14/2024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1/14/2024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1/14/2024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1/14/2024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1/14/2024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1/14/2024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1/14/2024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1/14/2024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medium.com/@aclysisanalysis/driving-diwali-success-the-impact-of-big-data-analytics-on-e-commerce-sales-4cc815382f57" TargetMode="External"/><Relationship Id="rId2" Type="http://schemas.openxmlformats.org/officeDocument/2006/relationships/hyperlink" Target="https://www.kaggle.com/code/mkabir88/diwali-fastival-sales-data-analysis" TargetMode="External"/><Relationship Id="rId1" Type="http://schemas.openxmlformats.org/officeDocument/2006/relationships/slideLayout" Target="../slideLayouts/slideLayout2.xml"/><Relationship Id="rId4" Type="http://schemas.openxmlformats.org/officeDocument/2006/relationships/hyperlink" Target="https://www.jetir.org/view?paper=JETIR2203429"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524000"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Diwali sales analysis</a:t>
            </a:r>
          </a:p>
        </p:txBody>
      </p:sp>
      <p:sp>
        <p:nvSpPr>
          <p:cNvPr id="3" name="TextBox 2"/>
          <p:cNvSpPr txBox="1"/>
          <p:nvPr/>
        </p:nvSpPr>
        <p:spPr>
          <a:xfrm>
            <a:off x="-432216" y="812599"/>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2105908" y="416975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pPr marL="457200" indent="-457200">
              <a:buAutoNum type="arabicPeriod"/>
            </a:pPr>
            <a:r>
              <a:rPr lang="en-US" sz="2000" b="1" dirty="0">
                <a:solidFill>
                  <a:schemeClr val="accent1">
                    <a:lumMod val="75000"/>
                  </a:schemeClr>
                </a:solidFill>
                <a:latin typeface="Arial"/>
                <a:cs typeface="Arial"/>
              </a:rPr>
              <a:t>Ronit Saini – Manipal Institute of Technology- Computer Science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CA3022-F37F-4DAE-9D2D-9CCBAD02637B}"/>
              </a:ext>
            </a:extLst>
          </p:cNvPr>
          <p:cNvPicPr>
            <a:picLocks noChangeAspect="1"/>
          </p:cNvPicPr>
          <p:nvPr/>
        </p:nvPicPr>
        <p:blipFill rotWithShape="1">
          <a:blip r:embed="rId2"/>
          <a:srcRect l="18750" t="25737" r="18547" b="6667"/>
          <a:stretch/>
        </p:blipFill>
        <p:spPr>
          <a:xfrm>
            <a:off x="393403" y="0"/>
            <a:ext cx="11291778" cy="6847310"/>
          </a:xfrm>
          <a:prstGeom prst="rect">
            <a:avLst/>
          </a:prstGeom>
        </p:spPr>
      </p:pic>
    </p:spTree>
    <p:extLst>
      <p:ext uri="{BB962C8B-B14F-4D97-AF65-F5344CB8AC3E}">
        <p14:creationId xmlns:p14="http://schemas.microsoft.com/office/powerpoint/2010/main" val="298509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39DD6-FD5F-3BF2-74E1-D10D824BC688}"/>
              </a:ext>
            </a:extLst>
          </p:cNvPr>
          <p:cNvSpPr>
            <a:spLocks noGrp="1"/>
          </p:cNvSpPr>
          <p:nvPr>
            <p:ph idx="1"/>
          </p:nvPr>
        </p:nvSpPr>
        <p:spPr>
          <a:xfrm>
            <a:off x="478465" y="356191"/>
            <a:ext cx="11504427" cy="6145618"/>
          </a:xfrm>
        </p:spPr>
        <p:txBody>
          <a:bodyPr>
            <a:normAutofit fontScale="85000" lnSpcReduction="10000"/>
          </a:bodyPr>
          <a:lstStyle/>
          <a:p>
            <a:r>
              <a:rPr lang="en-US" sz="1900" b="1" dirty="0"/>
              <a:t>Descriptive Statistics:</a:t>
            </a:r>
          </a:p>
          <a:p>
            <a:pPr marL="342900" indent="-342900">
              <a:buFont typeface="+mj-lt"/>
              <a:buAutoNum type="arabicPeriod"/>
            </a:pPr>
            <a:r>
              <a:rPr lang="en-US" dirty="0"/>
              <a:t>Obtained descriptive statistics for the entire dataset using </a:t>
            </a:r>
            <a:r>
              <a:rPr lang="en-US" dirty="0" err="1"/>
              <a:t>df.describe</a:t>
            </a:r>
            <a:r>
              <a:rPr lang="en-US" dirty="0"/>
              <a:t>().</a:t>
            </a:r>
          </a:p>
          <a:p>
            <a:pPr marL="342900" indent="-342900">
              <a:buFont typeface="+mj-lt"/>
              <a:buAutoNum type="arabicPeriod"/>
            </a:pPr>
            <a:r>
              <a:rPr lang="en-US" dirty="0"/>
              <a:t>Used </a:t>
            </a:r>
            <a:r>
              <a:rPr lang="en-US" dirty="0" err="1"/>
              <a:t>df</a:t>
            </a:r>
            <a:r>
              <a:rPr lang="en-US" dirty="0"/>
              <a:t>[['Age', 'Orders', 'Amount']].describe() for specific columns.</a:t>
            </a:r>
          </a:p>
          <a:p>
            <a:endParaRPr lang="en-US" sz="1900" b="1" dirty="0"/>
          </a:p>
          <a:p>
            <a:r>
              <a:rPr lang="en-US" sz="1900" b="1" dirty="0"/>
              <a:t>Visualization:</a:t>
            </a:r>
          </a:p>
          <a:p>
            <a:pPr marL="342900" indent="-342900">
              <a:buFont typeface="+mj-lt"/>
              <a:buAutoNum type="arabicPeriod"/>
            </a:pPr>
            <a:r>
              <a:rPr lang="en-US" dirty="0"/>
              <a:t>Utilized various visualization techniques to gain insights:</a:t>
            </a:r>
          </a:p>
          <a:p>
            <a:pPr marL="342900" indent="-342900">
              <a:buFont typeface="+mj-lt"/>
              <a:buAutoNum type="arabicPeriod"/>
            </a:pPr>
            <a:r>
              <a:rPr lang="en-US" dirty="0"/>
              <a:t>Plotted a bar chart for gender distribution using </a:t>
            </a:r>
            <a:r>
              <a:rPr lang="en-US" dirty="0" err="1"/>
              <a:t>sns.countplot</a:t>
            </a:r>
            <a:r>
              <a:rPr lang="en-US" dirty="0"/>
              <a:t>.</a:t>
            </a:r>
          </a:p>
          <a:p>
            <a:pPr marL="342900" indent="-342900">
              <a:buFont typeface="+mj-lt"/>
              <a:buAutoNum type="arabicPeriod"/>
            </a:pPr>
            <a:r>
              <a:rPr lang="en-US" dirty="0"/>
              <a:t>Created a bar chart for gender vs. total amount using </a:t>
            </a:r>
            <a:r>
              <a:rPr lang="en-US" dirty="0" err="1"/>
              <a:t>sns.barplot</a:t>
            </a:r>
            <a:r>
              <a:rPr lang="en-US" dirty="0"/>
              <a:t>.</a:t>
            </a:r>
          </a:p>
          <a:p>
            <a:pPr marL="342900" indent="-342900">
              <a:buFont typeface="+mj-lt"/>
              <a:buAutoNum type="arabicPeriod"/>
            </a:pPr>
            <a:r>
              <a:rPr lang="en-US" dirty="0"/>
              <a:t>Visualized age group distribution using </a:t>
            </a:r>
            <a:r>
              <a:rPr lang="en-US" dirty="0" err="1"/>
              <a:t>sns.countplot</a:t>
            </a:r>
            <a:r>
              <a:rPr lang="en-US" dirty="0"/>
              <a:t>.</a:t>
            </a:r>
          </a:p>
          <a:p>
            <a:pPr marL="342900" indent="-342900">
              <a:buFont typeface="+mj-lt"/>
              <a:buAutoNum type="arabicPeriod"/>
            </a:pPr>
            <a:r>
              <a:rPr lang="en-US" dirty="0"/>
              <a:t>Generated a bar chart for total amount vs. age group using </a:t>
            </a:r>
            <a:r>
              <a:rPr lang="en-US" dirty="0" err="1"/>
              <a:t>sns.barplot</a:t>
            </a:r>
            <a:r>
              <a:rPr lang="en-US" dirty="0"/>
              <a:t>.</a:t>
            </a:r>
          </a:p>
          <a:p>
            <a:pPr marL="342900" indent="-342900">
              <a:buFont typeface="+mj-lt"/>
              <a:buAutoNum type="arabicPeriod"/>
            </a:pPr>
            <a:r>
              <a:rPr lang="en-US" dirty="0"/>
              <a:t>Analyzed the total number of orders and sales from the top 10 states using </a:t>
            </a:r>
            <a:r>
              <a:rPr lang="en-US" dirty="0" err="1"/>
              <a:t>sns.barplot</a:t>
            </a:r>
            <a:r>
              <a:rPr lang="en-US" dirty="0"/>
              <a:t>.</a:t>
            </a:r>
          </a:p>
          <a:p>
            <a:pPr marL="342900" indent="-342900">
              <a:buFont typeface="+mj-lt"/>
              <a:buAutoNum type="arabicPeriod"/>
            </a:pPr>
            <a:endParaRPr lang="en-US" dirty="0"/>
          </a:p>
          <a:p>
            <a:r>
              <a:rPr lang="en-US" sz="1900" b="1" dirty="0"/>
              <a:t>Occupation and Product Analysis:</a:t>
            </a:r>
          </a:p>
          <a:p>
            <a:pPr marL="342900" indent="-342900">
              <a:buFont typeface="+mj-lt"/>
              <a:buAutoNum type="arabicPeriod"/>
            </a:pPr>
            <a:r>
              <a:rPr lang="en-US" dirty="0"/>
              <a:t>Conducted EDA on customer occupations and product categories, using count plots and bar charts.</a:t>
            </a:r>
          </a:p>
          <a:p>
            <a:pPr marL="0" indent="0">
              <a:buNone/>
            </a:pPr>
            <a:endParaRPr lang="en-US" dirty="0"/>
          </a:p>
          <a:p>
            <a:r>
              <a:rPr lang="en-US" sz="1900" b="1" dirty="0"/>
              <a:t>Product ID Analysis:</a:t>
            </a:r>
          </a:p>
          <a:p>
            <a:pPr marL="342900" indent="-342900">
              <a:buFont typeface="+mj-lt"/>
              <a:buAutoNum type="arabicPeriod"/>
            </a:pPr>
            <a:r>
              <a:rPr lang="en-US" dirty="0"/>
              <a:t>Explored the top 10 most sold products using -  </a:t>
            </a:r>
            <a:r>
              <a:rPr lang="en-US" dirty="0" err="1"/>
              <a:t>df.groupby</a:t>
            </a:r>
            <a:r>
              <a:rPr lang="en-US" dirty="0"/>
              <a:t>('</a:t>
            </a:r>
            <a:r>
              <a:rPr lang="en-US" dirty="0" err="1"/>
              <a:t>Product_ID</a:t>
            </a:r>
            <a:r>
              <a:rPr lang="en-US" dirty="0"/>
              <a:t>')['Orders'].sum().</a:t>
            </a:r>
            <a:r>
              <a:rPr lang="en-US" dirty="0" err="1"/>
              <a:t>nlargest</a:t>
            </a:r>
            <a:r>
              <a:rPr lang="en-US" dirty="0"/>
              <a:t>(10).</a:t>
            </a:r>
            <a:r>
              <a:rPr lang="en-US" dirty="0" err="1"/>
              <a:t>sort_values</a:t>
            </a:r>
            <a:r>
              <a:rPr lang="en-US" dirty="0"/>
              <a:t>(ascending=False).plot(kind='bar').</a:t>
            </a:r>
            <a:endParaRPr lang="en-IN" dirty="0"/>
          </a:p>
        </p:txBody>
      </p:sp>
    </p:spTree>
    <p:extLst>
      <p:ext uri="{BB962C8B-B14F-4D97-AF65-F5344CB8AC3E}">
        <p14:creationId xmlns:p14="http://schemas.microsoft.com/office/powerpoint/2010/main" val="1929796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1B41B-3DCF-1044-A0B8-E984488D86B2}"/>
              </a:ext>
            </a:extLst>
          </p:cNvPr>
          <p:cNvPicPr>
            <a:picLocks noChangeAspect="1"/>
          </p:cNvPicPr>
          <p:nvPr/>
        </p:nvPicPr>
        <p:blipFill rotWithShape="1">
          <a:blip r:embed="rId2"/>
          <a:srcRect l="17442" t="26202" r="18024" b="6355"/>
          <a:stretch/>
        </p:blipFill>
        <p:spPr>
          <a:xfrm>
            <a:off x="0" y="-1"/>
            <a:ext cx="8536778" cy="5156791"/>
          </a:xfrm>
          <a:prstGeom prst="rect">
            <a:avLst/>
          </a:prstGeom>
        </p:spPr>
      </p:pic>
      <p:pic>
        <p:nvPicPr>
          <p:cNvPr id="6" name="Picture 5">
            <a:extLst>
              <a:ext uri="{FF2B5EF4-FFF2-40B4-BE49-F238E27FC236}">
                <a16:creationId xmlns:a16="http://schemas.microsoft.com/office/drawing/2014/main" id="{F919BC80-649A-1627-140C-EA9F15654464}"/>
              </a:ext>
            </a:extLst>
          </p:cNvPr>
          <p:cNvPicPr>
            <a:picLocks noChangeAspect="1"/>
          </p:cNvPicPr>
          <p:nvPr/>
        </p:nvPicPr>
        <p:blipFill rotWithShape="1">
          <a:blip r:embed="rId3"/>
          <a:srcRect l="18227" t="26047" r="19070" b="32403"/>
          <a:stretch/>
        </p:blipFill>
        <p:spPr>
          <a:xfrm>
            <a:off x="3774558" y="3720483"/>
            <a:ext cx="8417442" cy="3137517"/>
          </a:xfrm>
          <a:prstGeom prst="rect">
            <a:avLst/>
          </a:prstGeom>
        </p:spPr>
      </p:pic>
    </p:spTree>
    <p:extLst>
      <p:ext uri="{BB962C8B-B14F-4D97-AF65-F5344CB8AC3E}">
        <p14:creationId xmlns:p14="http://schemas.microsoft.com/office/powerpoint/2010/main" val="268373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57908" y="85874"/>
            <a:ext cx="11029616" cy="530296"/>
          </a:xfrm>
        </p:spPr>
        <p:txBody>
          <a:bodyPr>
            <a:normAutofit fontScale="90000"/>
          </a:bodyPr>
          <a:lstStyle/>
          <a:p>
            <a:r>
              <a:rPr lang="en-US" sz="4400" b="1" dirty="0">
                <a:solidFill>
                  <a:schemeClr val="accent1"/>
                </a:solidFill>
                <a:latin typeface="Arial"/>
                <a:ea typeface="+mj-lt"/>
                <a:cs typeface="Arial"/>
              </a:rPr>
              <a:t>Result</a:t>
            </a:r>
            <a:endParaRPr lang="en-US" dirty="0"/>
          </a:p>
        </p:txBody>
      </p:sp>
      <p:sp>
        <p:nvSpPr>
          <p:cNvPr id="2" name="Content Placeholder 1">
            <a:extLst>
              <a:ext uri="{FF2B5EF4-FFF2-40B4-BE49-F238E27FC236}">
                <a16:creationId xmlns:a16="http://schemas.microsoft.com/office/drawing/2014/main" id="{D3304455-6802-6CA9-8475-2F6DD1B8D409}"/>
              </a:ext>
            </a:extLst>
          </p:cNvPr>
          <p:cNvSpPr>
            <a:spLocks noGrp="1"/>
          </p:cNvSpPr>
          <p:nvPr>
            <p:ph idx="1"/>
          </p:nvPr>
        </p:nvSpPr>
        <p:spPr>
          <a:xfrm>
            <a:off x="0" y="744946"/>
            <a:ext cx="2870844" cy="530296"/>
          </a:xfrm>
        </p:spPr>
        <p:txBody>
          <a:bodyPr>
            <a:normAutofit/>
          </a:bodyPr>
          <a:lstStyle/>
          <a:p>
            <a:pPr marL="0" indent="0" algn="ctr">
              <a:buNone/>
            </a:pPr>
            <a:r>
              <a:rPr lang="en-US" sz="1800" b="1" dirty="0"/>
              <a:t>BASED ON GENDER</a:t>
            </a:r>
            <a:endParaRPr lang="en-IN" sz="1800" b="1" dirty="0"/>
          </a:p>
        </p:txBody>
      </p:sp>
      <p:pic>
        <p:nvPicPr>
          <p:cNvPr id="4" name="Picture 3">
            <a:extLst>
              <a:ext uri="{FF2B5EF4-FFF2-40B4-BE49-F238E27FC236}">
                <a16:creationId xmlns:a16="http://schemas.microsoft.com/office/drawing/2014/main" id="{56DF01A4-17EF-081E-03FB-4175AD1EE64B}"/>
              </a:ext>
            </a:extLst>
          </p:cNvPr>
          <p:cNvPicPr>
            <a:picLocks noChangeAspect="1"/>
          </p:cNvPicPr>
          <p:nvPr/>
        </p:nvPicPr>
        <p:blipFill rotWithShape="1">
          <a:blip r:embed="rId3"/>
          <a:srcRect l="22849" t="32713" r="42180" b="11388"/>
          <a:stretch/>
        </p:blipFill>
        <p:spPr>
          <a:xfrm>
            <a:off x="250576" y="1201821"/>
            <a:ext cx="5167423" cy="4646085"/>
          </a:xfrm>
          <a:prstGeom prst="rect">
            <a:avLst/>
          </a:prstGeom>
        </p:spPr>
      </p:pic>
      <p:pic>
        <p:nvPicPr>
          <p:cNvPr id="7" name="Picture 6">
            <a:extLst>
              <a:ext uri="{FF2B5EF4-FFF2-40B4-BE49-F238E27FC236}">
                <a16:creationId xmlns:a16="http://schemas.microsoft.com/office/drawing/2014/main" id="{0630B70A-9453-8763-DB84-1B54BE9126E2}"/>
              </a:ext>
            </a:extLst>
          </p:cNvPr>
          <p:cNvPicPr>
            <a:picLocks noChangeAspect="1"/>
          </p:cNvPicPr>
          <p:nvPr/>
        </p:nvPicPr>
        <p:blipFill rotWithShape="1">
          <a:blip r:embed="rId4"/>
          <a:srcRect l="21890" t="36900" r="29797" b="8837"/>
          <a:stretch/>
        </p:blipFill>
        <p:spPr>
          <a:xfrm>
            <a:off x="5417999" y="1568301"/>
            <a:ext cx="6774002" cy="4279605"/>
          </a:xfrm>
          <a:prstGeom prst="rect">
            <a:avLst/>
          </a:prstGeom>
        </p:spPr>
      </p:pic>
      <p:pic>
        <p:nvPicPr>
          <p:cNvPr id="9" name="Picture 8">
            <a:extLst>
              <a:ext uri="{FF2B5EF4-FFF2-40B4-BE49-F238E27FC236}">
                <a16:creationId xmlns:a16="http://schemas.microsoft.com/office/drawing/2014/main" id="{A27E203D-3D06-3F11-1B2D-C01CCD5771FF}"/>
              </a:ext>
            </a:extLst>
          </p:cNvPr>
          <p:cNvPicPr>
            <a:picLocks noChangeAspect="1"/>
          </p:cNvPicPr>
          <p:nvPr/>
        </p:nvPicPr>
        <p:blipFill rotWithShape="1">
          <a:blip r:embed="rId5"/>
          <a:srcRect l="25639" t="50000" r="29622" b="45426"/>
          <a:stretch/>
        </p:blipFill>
        <p:spPr>
          <a:xfrm>
            <a:off x="499730" y="5778765"/>
            <a:ext cx="11342168" cy="652229"/>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6692AF86-5A11-0074-2908-98B4875C6690}"/>
              </a:ext>
            </a:extLst>
          </p:cNvPr>
          <p:cNvSpPr>
            <a:spLocks noGrp="1"/>
          </p:cNvSpPr>
          <p:nvPr>
            <p:ph idx="1"/>
          </p:nvPr>
        </p:nvSpPr>
        <p:spPr>
          <a:xfrm>
            <a:off x="-272929" y="0"/>
            <a:ext cx="2870844" cy="530296"/>
          </a:xfrm>
        </p:spPr>
        <p:txBody>
          <a:bodyPr>
            <a:normAutofit/>
          </a:bodyPr>
          <a:lstStyle/>
          <a:p>
            <a:pPr marL="0" indent="0" algn="ctr">
              <a:buNone/>
            </a:pPr>
            <a:r>
              <a:rPr lang="en-US" sz="1800" b="1" dirty="0"/>
              <a:t>BASED ON AGE</a:t>
            </a:r>
            <a:endParaRPr lang="en-IN" sz="1800" b="1" dirty="0"/>
          </a:p>
        </p:txBody>
      </p:sp>
      <p:pic>
        <p:nvPicPr>
          <p:cNvPr id="6" name="Picture 5">
            <a:extLst>
              <a:ext uri="{FF2B5EF4-FFF2-40B4-BE49-F238E27FC236}">
                <a16:creationId xmlns:a16="http://schemas.microsoft.com/office/drawing/2014/main" id="{962C7A07-6EE9-A905-557C-885EA85686AE}"/>
              </a:ext>
            </a:extLst>
          </p:cNvPr>
          <p:cNvPicPr>
            <a:picLocks noChangeAspect="1"/>
          </p:cNvPicPr>
          <p:nvPr/>
        </p:nvPicPr>
        <p:blipFill rotWithShape="1">
          <a:blip r:embed="rId2"/>
          <a:srcRect l="22238" t="24805" r="21860" b="23412"/>
          <a:stretch/>
        </p:blipFill>
        <p:spPr>
          <a:xfrm>
            <a:off x="0" y="1130574"/>
            <a:ext cx="6937904" cy="3615071"/>
          </a:xfrm>
          <a:prstGeom prst="rect">
            <a:avLst/>
          </a:prstGeom>
        </p:spPr>
      </p:pic>
      <p:pic>
        <p:nvPicPr>
          <p:cNvPr id="8" name="Picture 7">
            <a:extLst>
              <a:ext uri="{FF2B5EF4-FFF2-40B4-BE49-F238E27FC236}">
                <a16:creationId xmlns:a16="http://schemas.microsoft.com/office/drawing/2014/main" id="{F137BF1A-6C98-4B8D-8D33-3099F796C8C6}"/>
              </a:ext>
            </a:extLst>
          </p:cNvPr>
          <p:cNvPicPr>
            <a:picLocks noChangeAspect="1"/>
          </p:cNvPicPr>
          <p:nvPr/>
        </p:nvPicPr>
        <p:blipFill rotWithShape="1">
          <a:blip r:embed="rId3"/>
          <a:srcRect l="22500" t="35349" r="21860" b="11938"/>
          <a:stretch/>
        </p:blipFill>
        <p:spPr>
          <a:xfrm>
            <a:off x="5115766" y="1130574"/>
            <a:ext cx="7076234" cy="3771035"/>
          </a:xfrm>
          <a:prstGeom prst="rect">
            <a:avLst/>
          </a:prstGeom>
        </p:spPr>
      </p:pic>
      <p:pic>
        <p:nvPicPr>
          <p:cNvPr id="10" name="Picture 9">
            <a:extLst>
              <a:ext uri="{FF2B5EF4-FFF2-40B4-BE49-F238E27FC236}">
                <a16:creationId xmlns:a16="http://schemas.microsoft.com/office/drawing/2014/main" id="{07538615-AA89-8FDA-65C2-74AB91D2C57D}"/>
              </a:ext>
            </a:extLst>
          </p:cNvPr>
          <p:cNvPicPr>
            <a:picLocks noChangeAspect="1"/>
          </p:cNvPicPr>
          <p:nvPr/>
        </p:nvPicPr>
        <p:blipFill rotWithShape="1">
          <a:blip r:embed="rId4"/>
          <a:srcRect l="22413" t="67287" r="37617" b="28527"/>
          <a:stretch/>
        </p:blipFill>
        <p:spPr>
          <a:xfrm>
            <a:off x="691195" y="5632593"/>
            <a:ext cx="10611589" cy="625129"/>
          </a:xfrm>
          <a:prstGeom prst="rect">
            <a:avLst/>
          </a:prstGeom>
        </p:spPr>
      </p:pic>
    </p:spTree>
    <p:extLst>
      <p:ext uri="{BB962C8B-B14F-4D97-AF65-F5344CB8AC3E}">
        <p14:creationId xmlns:p14="http://schemas.microsoft.com/office/powerpoint/2010/main" val="58537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AB0979E2-62EC-73D5-7B1D-6D8C174EBEE2}"/>
              </a:ext>
            </a:extLst>
          </p:cNvPr>
          <p:cNvSpPr txBox="1">
            <a:spLocks/>
          </p:cNvSpPr>
          <p:nvPr/>
        </p:nvSpPr>
        <p:spPr>
          <a:xfrm>
            <a:off x="-145338" y="0"/>
            <a:ext cx="2870844" cy="53029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1800" b="1" dirty="0"/>
              <a:t>BASED ON STATE</a:t>
            </a:r>
            <a:endParaRPr lang="en-IN" sz="1800" b="1" dirty="0"/>
          </a:p>
        </p:txBody>
      </p:sp>
      <p:pic>
        <p:nvPicPr>
          <p:cNvPr id="6" name="Picture 5">
            <a:extLst>
              <a:ext uri="{FF2B5EF4-FFF2-40B4-BE49-F238E27FC236}">
                <a16:creationId xmlns:a16="http://schemas.microsoft.com/office/drawing/2014/main" id="{828A6451-7323-83AF-222E-7C0F1920EAE4}"/>
              </a:ext>
            </a:extLst>
          </p:cNvPr>
          <p:cNvPicPr>
            <a:picLocks noChangeAspect="1"/>
          </p:cNvPicPr>
          <p:nvPr/>
        </p:nvPicPr>
        <p:blipFill rotWithShape="1">
          <a:blip r:embed="rId3"/>
          <a:srcRect l="22762" t="24962" r="22296" b="23411"/>
          <a:stretch/>
        </p:blipFill>
        <p:spPr>
          <a:xfrm>
            <a:off x="0" y="3317358"/>
            <a:ext cx="6698511" cy="3540642"/>
          </a:xfrm>
          <a:prstGeom prst="rect">
            <a:avLst/>
          </a:prstGeom>
        </p:spPr>
      </p:pic>
      <p:pic>
        <p:nvPicPr>
          <p:cNvPr id="8" name="Picture 7">
            <a:extLst>
              <a:ext uri="{FF2B5EF4-FFF2-40B4-BE49-F238E27FC236}">
                <a16:creationId xmlns:a16="http://schemas.microsoft.com/office/drawing/2014/main" id="{34CBF06B-0A2B-B2D6-52A2-7F32A0D2C15B}"/>
              </a:ext>
            </a:extLst>
          </p:cNvPr>
          <p:cNvPicPr>
            <a:picLocks noChangeAspect="1"/>
          </p:cNvPicPr>
          <p:nvPr/>
        </p:nvPicPr>
        <p:blipFill rotWithShape="1">
          <a:blip r:embed="rId4"/>
          <a:srcRect l="21889" t="25252" r="21949" b="27752"/>
          <a:stretch/>
        </p:blipFill>
        <p:spPr>
          <a:xfrm>
            <a:off x="4143874" y="0"/>
            <a:ext cx="8048126" cy="3788183"/>
          </a:xfrm>
          <a:prstGeom prst="rect">
            <a:avLst/>
          </a:prstGeom>
        </p:spPr>
      </p:pic>
      <p:sp>
        <p:nvSpPr>
          <p:cNvPr id="11" name="Content Placeholder 2">
            <a:extLst>
              <a:ext uri="{FF2B5EF4-FFF2-40B4-BE49-F238E27FC236}">
                <a16:creationId xmlns:a16="http://schemas.microsoft.com/office/drawing/2014/main" id="{CCAB58D0-9382-B3DC-FDD4-B65E8810658F}"/>
              </a:ext>
            </a:extLst>
          </p:cNvPr>
          <p:cNvSpPr>
            <a:spLocks noGrp="1"/>
          </p:cNvSpPr>
          <p:nvPr>
            <p:ph idx="1"/>
          </p:nvPr>
        </p:nvSpPr>
        <p:spPr>
          <a:xfrm>
            <a:off x="6797406" y="4337935"/>
            <a:ext cx="5394594" cy="1967172"/>
          </a:xfrm>
        </p:spPr>
        <p:txBody>
          <a:bodyPr/>
          <a:lstStyle/>
          <a:p>
            <a:pPr marL="0" indent="0">
              <a:buNone/>
            </a:pPr>
            <a:r>
              <a:rPr lang="en-US" b="1" dirty="0"/>
              <a:t>From the graphs we can see that most of the orders and </a:t>
            </a:r>
          </a:p>
          <a:p>
            <a:pPr marL="0" indent="0">
              <a:buNone/>
            </a:pPr>
            <a:r>
              <a:rPr lang="en-US" b="1" dirty="0"/>
              <a:t>total sales/amount are from Uttar Pradesh, Maharashtra </a:t>
            </a:r>
          </a:p>
          <a:p>
            <a:pPr marL="0" indent="0">
              <a:buNone/>
            </a:pPr>
            <a:r>
              <a:rPr lang="en-US" b="1" dirty="0"/>
              <a:t>and Karnataka respectively.</a:t>
            </a:r>
            <a:endParaRPr lang="en-IN" b="1" dirty="0"/>
          </a:p>
        </p:txBody>
      </p:sp>
    </p:spTree>
    <p:extLst>
      <p:ext uri="{BB962C8B-B14F-4D97-AF65-F5344CB8AC3E}">
        <p14:creationId xmlns:p14="http://schemas.microsoft.com/office/powerpoint/2010/main" val="2022937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8186A47C-A0EA-457D-5E5D-65632260D04D}"/>
              </a:ext>
            </a:extLst>
          </p:cNvPr>
          <p:cNvSpPr txBox="1">
            <a:spLocks/>
          </p:cNvSpPr>
          <p:nvPr/>
        </p:nvSpPr>
        <p:spPr>
          <a:xfrm>
            <a:off x="318977" y="0"/>
            <a:ext cx="2768036" cy="531628"/>
          </a:xfrm>
          <a:prstGeom prst="rect">
            <a:avLst/>
          </a:prstGeom>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1800" b="1" dirty="0"/>
              <a:t>BASED ON MARITAL STATUS</a:t>
            </a:r>
            <a:endParaRPr lang="en-IN" sz="1800" b="1" dirty="0"/>
          </a:p>
        </p:txBody>
      </p:sp>
      <p:pic>
        <p:nvPicPr>
          <p:cNvPr id="8" name="Picture 7">
            <a:extLst>
              <a:ext uri="{FF2B5EF4-FFF2-40B4-BE49-F238E27FC236}">
                <a16:creationId xmlns:a16="http://schemas.microsoft.com/office/drawing/2014/main" id="{7ED5D02D-C85E-F79B-FCF7-46C7C48C9F91}"/>
              </a:ext>
            </a:extLst>
          </p:cNvPr>
          <p:cNvPicPr>
            <a:picLocks noChangeAspect="1"/>
          </p:cNvPicPr>
          <p:nvPr/>
        </p:nvPicPr>
        <p:blipFill rotWithShape="1">
          <a:blip r:embed="rId3"/>
          <a:srcRect l="21890" t="32403" r="21861" b="12558"/>
          <a:stretch/>
        </p:blipFill>
        <p:spPr>
          <a:xfrm>
            <a:off x="-1" y="531628"/>
            <a:ext cx="7688685" cy="4231758"/>
          </a:xfrm>
          <a:prstGeom prst="rect">
            <a:avLst/>
          </a:prstGeom>
        </p:spPr>
      </p:pic>
      <p:pic>
        <p:nvPicPr>
          <p:cNvPr id="6" name="Picture 5">
            <a:extLst>
              <a:ext uri="{FF2B5EF4-FFF2-40B4-BE49-F238E27FC236}">
                <a16:creationId xmlns:a16="http://schemas.microsoft.com/office/drawing/2014/main" id="{4FB09868-6EB5-99E2-9A92-3FC34EBD058F}"/>
              </a:ext>
            </a:extLst>
          </p:cNvPr>
          <p:cNvPicPr>
            <a:picLocks noChangeAspect="1"/>
          </p:cNvPicPr>
          <p:nvPr/>
        </p:nvPicPr>
        <p:blipFill rotWithShape="1">
          <a:blip r:embed="rId4"/>
          <a:srcRect l="22325" t="27597" r="21425" b="25581"/>
          <a:stretch/>
        </p:blipFill>
        <p:spPr>
          <a:xfrm>
            <a:off x="5334000" y="3646967"/>
            <a:ext cx="6858000" cy="3211033"/>
          </a:xfrm>
          <a:prstGeom prst="rect">
            <a:avLst/>
          </a:prstGeom>
        </p:spPr>
      </p:pic>
      <p:sp>
        <p:nvSpPr>
          <p:cNvPr id="11" name="Content Placeholder 2">
            <a:extLst>
              <a:ext uri="{FF2B5EF4-FFF2-40B4-BE49-F238E27FC236}">
                <a16:creationId xmlns:a16="http://schemas.microsoft.com/office/drawing/2014/main" id="{FBD83DC8-B31C-D2FB-7229-803B05DA80C2}"/>
              </a:ext>
            </a:extLst>
          </p:cNvPr>
          <p:cNvSpPr>
            <a:spLocks noGrp="1"/>
          </p:cNvSpPr>
          <p:nvPr>
            <p:ph idx="1"/>
          </p:nvPr>
        </p:nvSpPr>
        <p:spPr>
          <a:xfrm>
            <a:off x="0" y="3429000"/>
            <a:ext cx="11029615" cy="4673324"/>
          </a:xfrm>
        </p:spPr>
        <p:txBody>
          <a:bodyPr>
            <a:normAutofit/>
          </a:bodyPr>
          <a:lstStyle/>
          <a:p>
            <a:pPr marL="0" indent="0">
              <a:buNone/>
            </a:pPr>
            <a:r>
              <a:rPr lang="en-US" sz="1800" b="1" dirty="0"/>
              <a:t>From these graphs we can see that most of the buyers</a:t>
            </a:r>
          </a:p>
          <a:p>
            <a:pPr marL="0" indent="0">
              <a:buNone/>
            </a:pPr>
            <a:r>
              <a:rPr lang="en-US" sz="1800" b="1" dirty="0"/>
              <a:t>are married women and they have high purchasing power</a:t>
            </a:r>
            <a:endParaRPr lang="en-IN" sz="1800" b="1" dirty="0"/>
          </a:p>
        </p:txBody>
      </p:sp>
    </p:spTree>
    <p:extLst>
      <p:ext uri="{BB962C8B-B14F-4D97-AF65-F5344CB8AC3E}">
        <p14:creationId xmlns:p14="http://schemas.microsoft.com/office/powerpoint/2010/main" val="85848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E2140FBE-214C-8D04-802A-D13FCE0C18D6}"/>
              </a:ext>
            </a:extLst>
          </p:cNvPr>
          <p:cNvSpPr txBox="1">
            <a:spLocks/>
          </p:cNvSpPr>
          <p:nvPr/>
        </p:nvSpPr>
        <p:spPr>
          <a:xfrm>
            <a:off x="131108" y="0"/>
            <a:ext cx="2870844" cy="53029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1800" b="1" dirty="0"/>
              <a:t>BASED ON OCCUPATION</a:t>
            </a:r>
            <a:endParaRPr lang="en-IN" sz="1800" b="1" dirty="0"/>
          </a:p>
        </p:txBody>
      </p:sp>
      <p:pic>
        <p:nvPicPr>
          <p:cNvPr id="6" name="Picture 5">
            <a:extLst>
              <a:ext uri="{FF2B5EF4-FFF2-40B4-BE49-F238E27FC236}">
                <a16:creationId xmlns:a16="http://schemas.microsoft.com/office/drawing/2014/main" id="{F4AB5F8F-EC24-B563-9752-6E3A585ACF3C}"/>
              </a:ext>
            </a:extLst>
          </p:cNvPr>
          <p:cNvPicPr>
            <a:picLocks noChangeAspect="1"/>
          </p:cNvPicPr>
          <p:nvPr/>
        </p:nvPicPr>
        <p:blipFill rotWithShape="1">
          <a:blip r:embed="rId2"/>
          <a:srcRect l="22848" t="29767" r="21599" b="29612"/>
          <a:stretch/>
        </p:blipFill>
        <p:spPr>
          <a:xfrm>
            <a:off x="-1" y="643269"/>
            <a:ext cx="12111157" cy="4981354"/>
          </a:xfrm>
          <a:prstGeom prst="rect">
            <a:avLst/>
          </a:prstGeom>
        </p:spPr>
      </p:pic>
    </p:spTree>
    <p:extLst>
      <p:ext uri="{BB962C8B-B14F-4D97-AF65-F5344CB8AC3E}">
        <p14:creationId xmlns:p14="http://schemas.microsoft.com/office/powerpoint/2010/main" val="220056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3E64-55C9-2D3A-9942-B8653C017AEE}"/>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F42A15FD-D7D6-ECBB-94FD-FB1881633840}"/>
              </a:ext>
            </a:extLst>
          </p:cNvPr>
          <p:cNvPicPr>
            <a:picLocks noChangeAspect="1"/>
          </p:cNvPicPr>
          <p:nvPr/>
        </p:nvPicPr>
        <p:blipFill rotWithShape="1">
          <a:blip r:embed="rId2"/>
          <a:srcRect l="21278" t="38294" r="21425" b="17830"/>
          <a:stretch/>
        </p:blipFill>
        <p:spPr>
          <a:xfrm>
            <a:off x="85902" y="702156"/>
            <a:ext cx="12020196" cy="5177649"/>
          </a:xfrm>
          <a:prstGeom prst="rect">
            <a:avLst/>
          </a:prstGeom>
        </p:spPr>
      </p:pic>
    </p:spTree>
    <p:extLst>
      <p:ext uri="{BB962C8B-B14F-4D97-AF65-F5344CB8AC3E}">
        <p14:creationId xmlns:p14="http://schemas.microsoft.com/office/powerpoint/2010/main" val="889424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EEEE97-3705-A322-2AEF-A0F1C3C15910}"/>
              </a:ext>
            </a:extLst>
          </p:cNvPr>
          <p:cNvPicPr>
            <a:picLocks noChangeAspect="1"/>
          </p:cNvPicPr>
          <p:nvPr/>
        </p:nvPicPr>
        <p:blipFill rotWithShape="1">
          <a:blip r:embed="rId2"/>
          <a:srcRect l="22762" t="32248" r="22645" b="28837"/>
          <a:stretch/>
        </p:blipFill>
        <p:spPr>
          <a:xfrm>
            <a:off x="0" y="637953"/>
            <a:ext cx="12145179" cy="4869712"/>
          </a:xfrm>
          <a:prstGeom prst="rect">
            <a:avLst/>
          </a:prstGeom>
        </p:spPr>
      </p:pic>
      <p:sp>
        <p:nvSpPr>
          <p:cNvPr id="6" name="Content Placeholder 1">
            <a:extLst>
              <a:ext uri="{FF2B5EF4-FFF2-40B4-BE49-F238E27FC236}">
                <a16:creationId xmlns:a16="http://schemas.microsoft.com/office/drawing/2014/main" id="{A46FD91F-A63A-59DF-E501-02F96443BA75}"/>
              </a:ext>
            </a:extLst>
          </p:cNvPr>
          <p:cNvSpPr txBox="1">
            <a:spLocks/>
          </p:cNvSpPr>
          <p:nvPr/>
        </p:nvSpPr>
        <p:spPr>
          <a:xfrm>
            <a:off x="333126" y="-95693"/>
            <a:ext cx="3281943" cy="733647"/>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1800" b="1" dirty="0"/>
              <a:t>BASED ON PRODUCT CATEGORY</a:t>
            </a:r>
            <a:endParaRPr lang="en-IN" sz="1800" b="1" dirty="0"/>
          </a:p>
        </p:txBody>
      </p:sp>
    </p:spTree>
    <p:extLst>
      <p:ext uri="{BB962C8B-B14F-4D97-AF65-F5344CB8AC3E}">
        <p14:creationId xmlns:p14="http://schemas.microsoft.com/office/powerpoint/2010/main" val="4182163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r>
              <a:rPr lang="en-US" sz="2000" b="1" dirty="0">
                <a:latin typeface="Arial"/>
                <a:ea typeface="+mn-lt"/>
                <a:cs typeface="Arial"/>
              </a:rPr>
              <a:t>Problem Statement</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Calibri"/>
              </a:rPr>
              <a:t>System </a:t>
            </a:r>
            <a:r>
              <a:rPr lang="en-US" sz="2000" b="1" dirty="0">
                <a:latin typeface="Arial"/>
                <a:ea typeface="+mn-lt"/>
                <a:cs typeface="+mn-lt"/>
              </a:rPr>
              <a:t>Development Approach </a:t>
            </a:r>
          </a:p>
          <a:p>
            <a:r>
              <a:rPr lang="en-US" sz="2000" b="1" dirty="0">
                <a:latin typeface="Arial"/>
                <a:ea typeface="+mn-lt"/>
                <a:cs typeface="+mn-lt"/>
              </a:rPr>
              <a:t>Algorithm &amp; Deployment  </a:t>
            </a:r>
            <a:endParaRPr lang="en-US" dirty="0">
              <a:latin typeface="Arial"/>
              <a:cs typeface="Calibri"/>
            </a:endParaRPr>
          </a:p>
          <a:p>
            <a:r>
              <a:rPr lang="en-US" sz="2000" b="1" dirty="0">
                <a:latin typeface="Arial"/>
                <a:ea typeface="+mn-lt"/>
                <a:cs typeface="Arial"/>
              </a:rPr>
              <a:t>Result</a:t>
            </a: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References</a:t>
            </a:r>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8751EA-FD29-6B56-F44D-1D5674E3E4A1}"/>
              </a:ext>
            </a:extLst>
          </p:cNvPr>
          <p:cNvPicPr>
            <a:picLocks noChangeAspect="1"/>
          </p:cNvPicPr>
          <p:nvPr/>
        </p:nvPicPr>
        <p:blipFill rotWithShape="1">
          <a:blip r:embed="rId2"/>
          <a:srcRect l="29040" t="22481" r="28663" b="15349"/>
          <a:stretch/>
        </p:blipFill>
        <p:spPr>
          <a:xfrm>
            <a:off x="1970567" y="36151"/>
            <a:ext cx="8250865" cy="6821849"/>
          </a:xfrm>
          <a:prstGeom prst="rect">
            <a:avLst/>
          </a:prstGeom>
        </p:spPr>
      </p:pic>
    </p:spTree>
    <p:extLst>
      <p:ext uri="{BB962C8B-B14F-4D97-AF65-F5344CB8AC3E}">
        <p14:creationId xmlns:p14="http://schemas.microsoft.com/office/powerpoint/2010/main" val="187665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Conclusion</a:t>
            </a:r>
            <a:endParaRPr lang="en-US" dirty="0"/>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389806" y="1338777"/>
            <a:ext cx="11727765" cy="5194467"/>
          </a:xfrm>
        </p:spPr>
        <p:txBody>
          <a:bodyPr>
            <a:normAutofit lnSpcReduction="10000"/>
          </a:bodyPr>
          <a:lstStyle/>
          <a:p>
            <a:pPr marL="457200" indent="-457200">
              <a:buFont typeface="+mj-lt"/>
              <a:buAutoNum type="arabicPeriod"/>
            </a:pPr>
            <a:r>
              <a:rPr lang="en-US" sz="2000" dirty="0">
                <a:solidFill>
                  <a:srgbClr val="0F0F0F"/>
                </a:solidFill>
                <a:ea typeface="+mn-lt"/>
                <a:cs typeface="+mn-lt"/>
              </a:rPr>
              <a:t>From above graphs we can see that most of the buyers are females and even the purchasing power of females are greater than men</a:t>
            </a:r>
          </a:p>
          <a:p>
            <a:pPr marL="457200" indent="-457200">
              <a:buFont typeface="+mj-lt"/>
              <a:buAutoNum type="arabicPeriod"/>
            </a:pPr>
            <a:r>
              <a:rPr lang="en-US" sz="2000" dirty="0">
                <a:solidFill>
                  <a:srgbClr val="0F0F0F"/>
                </a:solidFill>
                <a:ea typeface="+mn-lt"/>
                <a:cs typeface="+mn-lt"/>
              </a:rPr>
              <a:t>From above graphs we can see that most of the buyers are of age group between 26-35 </a:t>
            </a:r>
            <a:r>
              <a:rPr lang="en-US" sz="2000" dirty="0" err="1">
                <a:solidFill>
                  <a:srgbClr val="0F0F0F"/>
                </a:solidFill>
                <a:ea typeface="+mn-lt"/>
                <a:cs typeface="+mn-lt"/>
              </a:rPr>
              <a:t>yrs</a:t>
            </a:r>
            <a:r>
              <a:rPr lang="en-US" sz="2000" dirty="0">
                <a:solidFill>
                  <a:srgbClr val="0F0F0F"/>
                </a:solidFill>
                <a:ea typeface="+mn-lt"/>
                <a:cs typeface="+mn-lt"/>
              </a:rPr>
              <a:t> female</a:t>
            </a:r>
          </a:p>
          <a:p>
            <a:pPr marL="457200" indent="-457200">
              <a:buFont typeface="+mj-lt"/>
              <a:buAutoNum type="arabicPeriod"/>
            </a:pPr>
            <a:r>
              <a:rPr lang="en-US" sz="2000" dirty="0">
                <a:solidFill>
                  <a:srgbClr val="0F0F0F"/>
                </a:solidFill>
                <a:ea typeface="+mn-lt"/>
                <a:cs typeface="+mn-lt"/>
              </a:rPr>
              <a:t>From above graphs we can see that most of the orders &amp; total sales/amount are from Uttar Pradesh, Maharashtra and Karnataka respectively</a:t>
            </a:r>
          </a:p>
          <a:p>
            <a:pPr marL="457200" indent="-457200">
              <a:buFont typeface="+mj-lt"/>
              <a:buAutoNum type="arabicPeriod"/>
            </a:pPr>
            <a:r>
              <a:rPr lang="en-US" sz="2000" dirty="0">
                <a:solidFill>
                  <a:srgbClr val="0F0F0F"/>
                </a:solidFill>
                <a:ea typeface="+mn-lt"/>
                <a:cs typeface="+mn-lt"/>
              </a:rPr>
              <a:t>From above graphs we can see that most of the buyers are married (women) and they have high purchasing power</a:t>
            </a:r>
          </a:p>
          <a:p>
            <a:pPr marL="457200" indent="-457200">
              <a:buFont typeface="+mj-lt"/>
              <a:buAutoNum type="arabicPeriod"/>
            </a:pPr>
            <a:r>
              <a:rPr lang="en-US" sz="2000" dirty="0">
                <a:solidFill>
                  <a:srgbClr val="0F0F0F"/>
                </a:solidFill>
                <a:ea typeface="+mn-lt"/>
                <a:cs typeface="+mn-lt"/>
              </a:rPr>
              <a:t>From above graphs we can see that most of the buyers are working in IT, Healthcare and Aviation sector</a:t>
            </a:r>
          </a:p>
          <a:p>
            <a:pPr marL="457200" indent="-457200">
              <a:buFont typeface="+mj-lt"/>
              <a:buAutoNum type="arabicPeriod"/>
            </a:pPr>
            <a:r>
              <a:rPr lang="en-US" sz="2000" dirty="0">
                <a:solidFill>
                  <a:srgbClr val="0F0F0F"/>
                </a:solidFill>
                <a:ea typeface="+mn-lt"/>
                <a:cs typeface="+mn-lt"/>
              </a:rPr>
              <a:t>From above graphs we can see that most of the sold products are from Food, Clothing and Electronics category</a:t>
            </a:r>
          </a:p>
          <a:p>
            <a:pPr marL="0" indent="0">
              <a:buNone/>
            </a:pPr>
            <a:r>
              <a:rPr lang="en-US" sz="2000" dirty="0">
                <a:solidFill>
                  <a:srgbClr val="0F0F0F"/>
                </a:solidFill>
                <a:ea typeface="+mn-lt"/>
                <a:cs typeface="+mn-lt"/>
              </a:rPr>
              <a:t>After evaluating all the various demographics, I come to a final conclusion that Married women age group 26-35 </a:t>
            </a:r>
            <a:r>
              <a:rPr lang="en-US" sz="2000" dirty="0" err="1">
                <a:solidFill>
                  <a:srgbClr val="0F0F0F"/>
                </a:solidFill>
                <a:ea typeface="+mn-lt"/>
                <a:cs typeface="+mn-lt"/>
              </a:rPr>
              <a:t>yrs</a:t>
            </a:r>
            <a:r>
              <a:rPr lang="en-US" sz="2000" dirty="0">
                <a:solidFill>
                  <a:srgbClr val="0F0F0F"/>
                </a:solidFill>
                <a:ea typeface="+mn-lt"/>
                <a:cs typeface="+mn-lt"/>
              </a:rPr>
              <a:t> from UP,  </a:t>
            </a:r>
            <a:r>
              <a:rPr lang="en-US" sz="2000" dirty="0" err="1">
                <a:solidFill>
                  <a:srgbClr val="0F0F0F"/>
                </a:solidFill>
                <a:ea typeface="+mn-lt"/>
                <a:cs typeface="+mn-lt"/>
              </a:rPr>
              <a:t>Maharastra</a:t>
            </a:r>
            <a:r>
              <a:rPr lang="en-US" sz="2000" dirty="0">
                <a:solidFill>
                  <a:srgbClr val="0F0F0F"/>
                </a:solidFill>
                <a:ea typeface="+mn-lt"/>
                <a:cs typeface="+mn-lt"/>
              </a:rPr>
              <a:t> and Karnataka working in IT, Healthcare and Aviation are more likely to buy products from Food, Clothing and Electronics category</a:t>
            </a:r>
            <a:endParaRPr lang="en-IN" sz="2000" dirty="0"/>
          </a:p>
        </p:txBody>
      </p:sp>
    </p:spTree>
    <p:extLst>
      <p:ext uri="{BB962C8B-B14F-4D97-AF65-F5344CB8AC3E}">
        <p14:creationId xmlns:p14="http://schemas.microsoft.com/office/powerpoint/2010/main" val="3183315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4876A-0B5C-5818-5319-A0CAB3D0E7B3}"/>
              </a:ext>
            </a:extLst>
          </p:cNvPr>
          <p:cNvSpPr>
            <a:spLocks noGrp="1"/>
          </p:cNvSpPr>
          <p:nvPr>
            <p:ph idx="1"/>
          </p:nvPr>
        </p:nvSpPr>
        <p:spPr>
          <a:xfrm>
            <a:off x="276447" y="935665"/>
            <a:ext cx="11915553" cy="5922334"/>
          </a:xfrm>
        </p:spPr>
        <p:txBody>
          <a:bodyPr>
            <a:normAutofit fontScale="92500" lnSpcReduction="10000"/>
          </a:bodyPr>
          <a:lstStyle/>
          <a:p>
            <a:r>
              <a:rPr lang="en-US" sz="1900" b="1" i="0" dirty="0">
                <a:effectLst/>
                <a:latin typeface="Arial" panose="020B0604020202020204" pitchFamily="34" charset="0"/>
                <a:cs typeface="Arial" panose="020B0604020202020204" pitchFamily="34" charset="0"/>
              </a:rPr>
              <a:t>Effectiveness of the Proposed Solution:</a:t>
            </a:r>
          </a:p>
          <a:p>
            <a:pPr marL="0" indent="0">
              <a:buNone/>
            </a:pPr>
            <a:r>
              <a:rPr lang="en-US" sz="1400" i="0" dirty="0">
                <a:effectLst/>
                <a:latin typeface="Arial" panose="020B0604020202020204" pitchFamily="34" charset="0"/>
                <a:cs typeface="Arial" panose="020B0604020202020204" pitchFamily="34" charset="0"/>
              </a:rPr>
              <a:t>The proposed solution has proven effective in providing a holistic understanding of Diwali sales dynamics. The systematic approach, involving data collection, demographic analyses, regional insights, and marketing strategies, has equipped businesses with actionable intelligence for optimizing sales strategies. The use of visualizations enhances communication, enabling stakeholders to grasp critical insights easily.</a:t>
            </a:r>
          </a:p>
          <a:p>
            <a:pPr marL="0" indent="0">
              <a:buNone/>
            </a:pPr>
            <a:endParaRPr lang="en-US" sz="1400" i="0" dirty="0">
              <a:effectLst/>
              <a:latin typeface="Arial" panose="020B0604020202020204" pitchFamily="34" charset="0"/>
              <a:cs typeface="Arial" panose="020B0604020202020204" pitchFamily="34" charset="0"/>
            </a:endParaRPr>
          </a:p>
          <a:p>
            <a:r>
              <a:rPr lang="en-US" sz="1900" b="1" dirty="0">
                <a:latin typeface="Arial" panose="020B0604020202020204" pitchFamily="34" charset="0"/>
                <a:cs typeface="Arial" panose="020B0604020202020204" pitchFamily="34" charset="0"/>
              </a:rPr>
              <a:t>Potential Improvements:</a:t>
            </a:r>
          </a:p>
          <a:p>
            <a:pPr marL="342900" indent="-342900">
              <a:buFont typeface="+mj-lt"/>
              <a:buAutoNum type="arabicPeriod"/>
            </a:pPr>
            <a:r>
              <a:rPr lang="en-US" sz="1400" dirty="0">
                <a:latin typeface="Arial" panose="020B0604020202020204" pitchFamily="34" charset="0"/>
                <a:cs typeface="Arial" panose="020B0604020202020204" pitchFamily="34" charset="0"/>
              </a:rPr>
              <a:t>Predictive Modeling: Incorporate machine learning models for sales forecasting.</a:t>
            </a:r>
          </a:p>
          <a:p>
            <a:pPr marL="342900" indent="-342900">
              <a:buFont typeface="+mj-lt"/>
              <a:buAutoNum type="arabicPeriod"/>
            </a:pPr>
            <a:r>
              <a:rPr lang="en-US" sz="1400" dirty="0">
                <a:latin typeface="Arial" panose="020B0604020202020204" pitchFamily="34" charset="0"/>
                <a:cs typeface="Arial" panose="020B0604020202020204" pitchFamily="34" charset="0"/>
              </a:rPr>
              <a:t>Real-Time Data: Integrate real-time data sources for up-to-the-minute insights.</a:t>
            </a:r>
          </a:p>
          <a:p>
            <a:pPr marL="342900" indent="-342900">
              <a:buFont typeface="+mj-lt"/>
              <a:buAutoNum type="arabicPeriod"/>
            </a:pPr>
            <a:r>
              <a:rPr lang="en-US" sz="1400" dirty="0">
                <a:latin typeface="Arial" panose="020B0604020202020204" pitchFamily="34" charset="0"/>
                <a:cs typeface="Arial" panose="020B0604020202020204" pitchFamily="34" charset="0"/>
              </a:rPr>
              <a:t>User Interface: Develop a user-friendly interface for stakeholders to interact with and explore the data.</a:t>
            </a:r>
          </a:p>
          <a:p>
            <a:pPr marL="342900" indent="-342900">
              <a:buFont typeface="+mj-lt"/>
              <a:buAutoNum type="arabicPeriod"/>
            </a:pPr>
            <a:endParaRPr lang="en-US" sz="1400" dirty="0">
              <a:latin typeface="Arial" panose="020B0604020202020204" pitchFamily="34" charset="0"/>
              <a:cs typeface="Arial" panose="020B0604020202020204" pitchFamily="34" charset="0"/>
            </a:endParaRPr>
          </a:p>
          <a:p>
            <a:r>
              <a:rPr lang="en-US" sz="1900" b="1" dirty="0">
                <a:latin typeface="Arial" panose="020B0604020202020204" pitchFamily="34" charset="0"/>
                <a:cs typeface="Arial" panose="020B0604020202020204" pitchFamily="34" charset="0"/>
              </a:rPr>
              <a:t>Importance of Accurate Sales Analysis:</a:t>
            </a:r>
          </a:p>
          <a:p>
            <a:pPr marL="0" indent="0">
              <a:buNone/>
            </a:pPr>
            <a:r>
              <a:rPr lang="en-US" sz="1400" dirty="0">
                <a:latin typeface="Arial" panose="020B0604020202020204" pitchFamily="34" charset="0"/>
                <a:cs typeface="Arial" panose="020B0604020202020204" pitchFamily="34" charset="0"/>
              </a:rPr>
              <a:t>Accurate sales analysis is pivotal for strategic decision-making. It not only guides marketing efforts but also aids in inventory management, resource allocation, and overall business planning. The Diwali Sales Analysis showcases the significance of understanding customer behavior and market trends, underlining its role as a fundamental tool for businesses aiming to thrive in dynamic markets.</a:t>
            </a:r>
          </a:p>
          <a:p>
            <a:pPr marL="0" indent="0">
              <a:buNone/>
            </a:pPr>
            <a:endParaRPr lang="en-US" sz="1400" dirty="0">
              <a:latin typeface="Arial" panose="020B0604020202020204" pitchFamily="34" charset="0"/>
              <a:cs typeface="Arial" panose="020B0604020202020204" pitchFamily="34" charset="0"/>
            </a:endParaRPr>
          </a:p>
          <a:p>
            <a:pPr marL="0" indent="0" algn="ctr">
              <a:buNone/>
            </a:pPr>
            <a:r>
              <a:rPr lang="en-US" sz="2400" b="1" dirty="0">
                <a:latin typeface="Arial" panose="020B0604020202020204" pitchFamily="34" charset="0"/>
                <a:cs typeface="Arial" panose="020B0604020202020204" pitchFamily="34" charset="0"/>
              </a:rPr>
              <a:t>In conclusion, the Diwali Sales Analysis project has provided a solid foundation for informed decision-making, and continual improvements can further elevate its effectiveness in optimizing business strategies during the festive season.</a:t>
            </a: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993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a:bodyPr>
          <a:lstStyle/>
          <a:p>
            <a:pPr marL="305435" indent="-305435"/>
            <a:r>
              <a:rPr lang="en-IN" sz="2400" dirty="0">
                <a:solidFill>
                  <a:srgbClr val="0F0F0F"/>
                </a:solidFill>
                <a:ea typeface="+mn-lt"/>
                <a:cs typeface="+mn-lt"/>
              </a:rPr>
              <a:t>Kaggle : </a:t>
            </a:r>
            <a:r>
              <a:rPr lang="en-IN" sz="2400" dirty="0">
                <a:hlinkClick r:id="rId2"/>
              </a:rPr>
              <a:t>Diwali </a:t>
            </a:r>
            <a:r>
              <a:rPr lang="en-IN" sz="2400" dirty="0" err="1">
                <a:hlinkClick r:id="rId2"/>
              </a:rPr>
              <a:t>Fastival</a:t>
            </a:r>
            <a:r>
              <a:rPr lang="en-IN" sz="2400" dirty="0">
                <a:hlinkClick r:id="rId2"/>
              </a:rPr>
              <a:t> Sales Data Analysis | Kaggle</a:t>
            </a:r>
            <a:endParaRPr lang="en-IN" sz="2400" dirty="0"/>
          </a:p>
          <a:p>
            <a:pPr marL="305435" indent="-305435"/>
            <a:r>
              <a:rPr lang="en-US" sz="2400" dirty="0">
                <a:hlinkClick r:id="rId3"/>
              </a:rPr>
              <a:t>Driving Diwali Success: The Impact of Big Data Analytics on E-commerce Sales | by </a:t>
            </a:r>
            <a:r>
              <a:rPr lang="en-US" sz="2400" dirty="0" err="1">
                <a:hlinkClick r:id="rId3"/>
              </a:rPr>
              <a:t>Aclysis</a:t>
            </a:r>
            <a:r>
              <a:rPr lang="en-US" sz="2400" dirty="0">
                <a:hlinkClick r:id="rId3"/>
              </a:rPr>
              <a:t> | Medium</a:t>
            </a:r>
            <a:endParaRPr lang="en-IN" sz="2400" dirty="0"/>
          </a:p>
          <a:p>
            <a:pPr marL="305435" indent="-305435"/>
            <a:r>
              <a:rPr lang="en-IN" sz="2400" dirty="0"/>
              <a:t>For future scope : </a:t>
            </a:r>
            <a:r>
              <a:rPr lang="en-US" sz="2400" dirty="0">
                <a:hlinkClick r:id="rId4"/>
              </a:rPr>
              <a:t>Diwali Sales prediction using machine learning (jetir.org)</a:t>
            </a:r>
            <a:endParaRPr lang="en-IN" sz="2400" dirty="0"/>
          </a:p>
        </p:txBody>
      </p:sp>
    </p:spTree>
    <p:extLst>
      <p:ext uri="{BB962C8B-B14F-4D97-AF65-F5344CB8AC3E}">
        <p14:creationId xmlns:p14="http://schemas.microsoft.com/office/powerpoint/2010/main" val="72895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b="1" dirty="0">
                <a:solidFill>
                  <a:srgbClr val="00B0F0"/>
                </a:solidFill>
                <a:latin typeface="Arial" pitchFamily="34" charset="0"/>
                <a:cs typeface="Arial" pitchFamily="34" charset="0"/>
              </a:rPr>
              <a:t>course certificate 1 </a:t>
            </a:r>
          </a:p>
        </p:txBody>
      </p:sp>
      <p:pic>
        <p:nvPicPr>
          <p:cNvPr id="4" name="Picture 3">
            <a:extLst>
              <a:ext uri="{FF2B5EF4-FFF2-40B4-BE49-F238E27FC236}">
                <a16:creationId xmlns:a16="http://schemas.microsoft.com/office/drawing/2014/main" id="{FBE63A58-826F-ABFF-6350-F0237B06E4A8}"/>
              </a:ext>
            </a:extLst>
          </p:cNvPr>
          <p:cNvPicPr>
            <a:picLocks noChangeAspect="1"/>
          </p:cNvPicPr>
          <p:nvPr/>
        </p:nvPicPr>
        <p:blipFill rotWithShape="1">
          <a:blip r:embed="rId2"/>
          <a:srcRect l="23197" t="19931" r="22912" b="5842"/>
          <a:stretch/>
        </p:blipFill>
        <p:spPr>
          <a:xfrm>
            <a:off x="2645789" y="1232452"/>
            <a:ext cx="6900422" cy="5346093"/>
          </a:xfrm>
          <a:prstGeom prst="rect">
            <a:avLst/>
          </a:prstGeom>
        </p:spPr>
      </p:pic>
    </p:spTree>
    <p:extLst>
      <p:ext uri="{BB962C8B-B14F-4D97-AF65-F5344CB8AC3E}">
        <p14:creationId xmlns:p14="http://schemas.microsoft.com/office/powerpoint/2010/main" val="3929826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432" y="717396"/>
            <a:ext cx="11029616" cy="530296"/>
          </a:xfrm>
        </p:spPr>
        <p:txBody>
          <a:bodyPr>
            <a:noAutofit/>
          </a:bodyPr>
          <a:lstStyle/>
          <a:p>
            <a:r>
              <a:rPr lang="en-IN" sz="3200" b="1" dirty="0">
                <a:solidFill>
                  <a:srgbClr val="00B0F0"/>
                </a:solidFill>
                <a:latin typeface="Arial" pitchFamily="34" charset="0"/>
                <a:cs typeface="Arial" pitchFamily="34" charset="0"/>
              </a:rPr>
              <a:t>course certificate 2</a:t>
            </a:r>
          </a:p>
        </p:txBody>
      </p:sp>
      <p:pic>
        <p:nvPicPr>
          <p:cNvPr id="4" name="Picture 3">
            <a:extLst>
              <a:ext uri="{FF2B5EF4-FFF2-40B4-BE49-F238E27FC236}">
                <a16:creationId xmlns:a16="http://schemas.microsoft.com/office/drawing/2014/main" id="{4247232C-46B6-B67A-73E4-D8BD84C1FF51}"/>
              </a:ext>
            </a:extLst>
          </p:cNvPr>
          <p:cNvPicPr>
            <a:picLocks noChangeAspect="1"/>
          </p:cNvPicPr>
          <p:nvPr/>
        </p:nvPicPr>
        <p:blipFill rotWithShape="1">
          <a:blip r:embed="rId2"/>
          <a:srcRect l="23427" t="20619" r="23144" b="6529"/>
          <a:stretch/>
        </p:blipFill>
        <p:spPr>
          <a:xfrm>
            <a:off x="2605522" y="1247692"/>
            <a:ext cx="6980956" cy="5354425"/>
          </a:xfrm>
          <a:prstGeom prst="rect">
            <a:avLst/>
          </a:prstGeom>
        </p:spPr>
      </p:pic>
    </p:spTree>
    <p:extLst>
      <p:ext uri="{BB962C8B-B14F-4D97-AF65-F5344CB8AC3E}">
        <p14:creationId xmlns:p14="http://schemas.microsoft.com/office/powerpoint/2010/main" val="2512310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581192" y="1706252"/>
            <a:ext cx="10900826" cy="4204704"/>
          </a:xfrm>
        </p:spPr>
        <p:txBody>
          <a:bodyPr>
            <a:normAutofit fontScale="85000" lnSpcReduction="20000"/>
          </a:bodyPr>
          <a:lstStyle/>
          <a:p>
            <a:pPr marL="0" indent="0">
              <a:buNone/>
            </a:pPr>
            <a:r>
              <a:rPr lang="en-US" sz="3200" dirty="0">
                <a:solidFill>
                  <a:srgbClr val="0F0F0F"/>
                </a:solidFill>
                <a:ea typeface="+mn-lt"/>
                <a:cs typeface="+mn-lt"/>
              </a:rPr>
              <a:t>As the Diwali sales season approaches, a retail company aims to strategically boost sales by harnessing the power of data analysis. The challenge is to discern patterns in customer behavior, identify regional preferences, and pinpoint popular products. By delving into demographic insights, understanding geographical nuances, and evaluating product trends, we seek to uncover actionable strategies that can be implemented to not only meet but exceed customer expectations. The goal is to leverage this analysis to tailor marketing approaches, optimize inventory, and enhance overall sales strategies, thereby maximizing revenue and ensuring a successful Diwali sales period.</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441671" y="622257"/>
            <a:ext cx="11029616" cy="530296"/>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750329" cy="6334148"/>
          </a:xfrm>
        </p:spPr>
        <p:txBody>
          <a:bodyPr vert="horz" lIns="91440" tIns="45720" rIns="91440" bIns="45720" rtlCol="0" anchor="ctr">
            <a:noAutofit/>
          </a:bodyPr>
          <a:lstStyle/>
          <a:p>
            <a:pPr marL="0" indent="0">
              <a:buNone/>
            </a:pPr>
            <a:r>
              <a:rPr lang="en-US" sz="1400" b="1" dirty="0">
                <a:latin typeface="Calibri"/>
                <a:cs typeface="Calibri"/>
              </a:rPr>
              <a:t>As we stand on the brink of the Diwali season, the challenge isn't just to celebrate the festivities but to strategically elevate our sales performance. The proposed solution I present today revolves around a meticulous data analysis framework. This journey is a structured approach, from data collection to actionable strategies, designed to unlock the full potential of our Diwali sales. Join me as we explore how demographic analyses, product insights, geographical nuances, and marketing strategies converge into a cohesive plan, offering us a pathway not just to sell but to excel during this festive season.</a:t>
            </a:r>
          </a:p>
          <a:p>
            <a:pPr marL="0" indent="0">
              <a:buNone/>
            </a:pPr>
            <a:endParaRPr lang="en-US" sz="1400" b="1" dirty="0">
              <a:latin typeface="Calibri"/>
              <a:cs typeface="Calibri"/>
            </a:endParaRPr>
          </a:p>
          <a:p>
            <a:pPr marL="0" indent="0">
              <a:buNone/>
            </a:pPr>
            <a:endParaRPr lang="en-US" sz="1200" dirty="0">
              <a:latin typeface="Calibri"/>
              <a:cs typeface="Calibri"/>
            </a:endParaRPr>
          </a:p>
          <a:p>
            <a:r>
              <a:rPr lang="en-US" sz="1400" b="1" dirty="0"/>
              <a:t>Step 1: Data Collection and Preprocessing:</a:t>
            </a:r>
          </a:p>
          <a:p>
            <a:pPr marL="0" indent="0">
              <a:buNone/>
            </a:pPr>
            <a:r>
              <a:rPr lang="en-US" sz="1200" dirty="0"/>
              <a:t>The initial phase involves a robust data collection process, where we've acquired historical Diwali sales data from the provided dataset. This dataset encompasses critical information such as customer demographics, product categories, and regional details. To ensure data reliability, we've undertaken essential preprocessing steps, addressing missing values using </a:t>
            </a:r>
            <a:r>
              <a:rPr lang="en-US" sz="1200" dirty="0" err="1"/>
              <a:t>dropna</a:t>
            </a:r>
            <a:r>
              <a:rPr lang="en-US" sz="1200" dirty="0"/>
              <a:t>(), removing unrelated columns ('Status' and 'unnamed1') via drop(), and enhancing data accuracy by converting the 'Amount' column to integer type using </a:t>
            </a:r>
            <a:r>
              <a:rPr lang="en-US" sz="1200" dirty="0" err="1"/>
              <a:t>astype</a:t>
            </a:r>
            <a:r>
              <a:rPr lang="en-US" sz="1200" dirty="0"/>
              <a:t>('int').</a:t>
            </a:r>
          </a:p>
          <a:p>
            <a:endParaRPr lang="en-US" sz="1400" b="1" dirty="0"/>
          </a:p>
          <a:p>
            <a:r>
              <a:rPr lang="en-US" sz="1400" b="1" dirty="0"/>
              <a:t>Step 2: Demographic and Product Analysis:</a:t>
            </a:r>
          </a:p>
          <a:p>
            <a:pPr marL="0" indent="0">
              <a:buNone/>
            </a:pPr>
            <a:r>
              <a:rPr lang="en-US" sz="1200" dirty="0"/>
              <a:t>Our analysis focuses on understanding customer behavior through demographic insights. The code explores customer distribution based on gender, age groups, marital status, and occupation. Visualizations, such as count plots and bar charts, provide a clear overview of the customer landscape. Further, we've delved into product analysis, identifying popular product categories and specific items. This step is crucial for tailoring marketing strategies and ensuring that promotional efforts align with the preferences of distinct customer segments.</a:t>
            </a:r>
          </a:p>
          <a:p>
            <a:pPr marL="0" indent="0">
              <a:buNone/>
            </a:pPr>
            <a:endParaRPr lang="en-US" sz="1200" b="1" dirty="0">
              <a:latin typeface="Calibri"/>
              <a:cs typeface="Calibri"/>
            </a:endParaRPr>
          </a:p>
          <a:p>
            <a:pPr marL="305435" indent="-305435"/>
            <a:endParaRPr lang="en-US" sz="1200" b="1" dirty="0">
              <a:latin typeface="Calibri"/>
              <a:cs typeface="Calibri"/>
            </a:endParaRPr>
          </a:p>
          <a:p>
            <a:pPr marL="305435" indent="-305435"/>
            <a:endParaRPr lang="en-IN" sz="1200" b="1" dirty="0">
              <a:latin typeface="Calibri"/>
              <a:cs typeface="Calibri"/>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6063B-8F5E-EDBA-AECE-7311A10A83BB}"/>
              </a:ext>
            </a:extLst>
          </p:cNvPr>
          <p:cNvSpPr>
            <a:spLocks noGrp="1"/>
          </p:cNvSpPr>
          <p:nvPr>
            <p:ph idx="1"/>
          </p:nvPr>
        </p:nvSpPr>
        <p:spPr>
          <a:xfrm>
            <a:off x="414670" y="489098"/>
            <a:ext cx="11196137" cy="5486252"/>
          </a:xfrm>
        </p:spPr>
        <p:txBody>
          <a:bodyPr>
            <a:normAutofit fontScale="92500" lnSpcReduction="10000"/>
          </a:bodyPr>
          <a:lstStyle/>
          <a:p>
            <a:endParaRPr lang="en-US" dirty="0"/>
          </a:p>
          <a:p>
            <a:r>
              <a:rPr lang="en-US" b="1" dirty="0"/>
              <a:t>Step 3: Geographical Analysis:</a:t>
            </a:r>
          </a:p>
          <a:p>
            <a:pPr marL="0" indent="0">
              <a:buNone/>
            </a:pPr>
            <a:r>
              <a:rPr lang="en-US" dirty="0"/>
              <a:t>The code extends its reach to regional nuances by investigating the top states contributing to Diwali sales. Visualizations, including bar charts, depict the total number of orders and sales amounts from these states. This geographical analysis is instrumental in understanding regional variations and tailoring sales strategies based on location-specific trends.</a:t>
            </a:r>
          </a:p>
          <a:p>
            <a:endParaRPr lang="en-US" dirty="0"/>
          </a:p>
          <a:p>
            <a:r>
              <a:rPr lang="en-US" b="1" dirty="0"/>
              <a:t>Step 4: Marketing Insights and Recommendations:</a:t>
            </a:r>
          </a:p>
          <a:p>
            <a:pPr marL="0" indent="0">
              <a:buNone/>
            </a:pPr>
            <a:r>
              <a:rPr lang="en-US" dirty="0"/>
              <a:t>Building on the demographic and product analyses, the code provides insights into effective marketing strategies. By analyzing the correlation between marital status, gender, and sales amounts, we gain valuable information for targeted marketing efforts. Additionally, exploring the most popular products and categories offers recommendations for potential business strategies. These insights can guide inventory management and promotional activities, maximizing the impact of marketing efforts during the Diwali sales period.</a:t>
            </a:r>
          </a:p>
          <a:p>
            <a:endParaRPr lang="en-US" dirty="0"/>
          </a:p>
          <a:p>
            <a:r>
              <a:rPr lang="en-US" b="1" dirty="0"/>
              <a:t>Step 5: Continuous Improvement:</a:t>
            </a:r>
          </a:p>
          <a:p>
            <a:pPr marL="0" indent="0">
              <a:buNone/>
            </a:pPr>
            <a:r>
              <a:rPr lang="en-US" dirty="0"/>
              <a:t>Recognizing the dynamic nature of the retail landscape, the proposed solution emphasizes the importance of continuous improvement. Regularly updating the analysis with new data and incorporating external factors, such as real-time market trends or events, ensures that our strategies remain adaptable and aligned with evolving customer preferences. This iterative approach positions the business to stay agile and make informed decisions for optimizing Diwali sales over time.</a:t>
            </a:r>
            <a:endParaRPr lang="en-IN" dirty="0"/>
          </a:p>
        </p:txBody>
      </p:sp>
    </p:spTree>
    <p:extLst>
      <p:ext uri="{BB962C8B-B14F-4D97-AF65-F5344CB8AC3E}">
        <p14:creationId xmlns:p14="http://schemas.microsoft.com/office/powerpoint/2010/main" val="243093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83230" y="598776"/>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383230" y="1971328"/>
            <a:ext cx="11808770" cy="4886671"/>
          </a:xfrm>
        </p:spPr>
        <p:txBody>
          <a:bodyPr>
            <a:normAutofit fontScale="85000" lnSpcReduction="10000"/>
          </a:bodyPr>
          <a:lstStyle/>
          <a:p>
            <a:pPr marL="0" indent="0">
              <a:buNone/>
            </a:pPr>
            <a:r>
              <a:rPr lang="en-US" sz="1800" b="1" dirty="0">
                <a:solidFill>
                  <a:srgbClr val="0F0F0F"/>
                </a:solidFill>
                <a:ea typeface="+mn-lt"/>
                <a:cs typeface="+mn-lt"/>
              </a:rPr>
              <a:t>In developing the Strategic Diwali Sales Enhancement, a systematic approach is paramount. This encompasses defining the system requirements and outlining the necessary tools for effective implementation.</a:t>
            </a:r>
          </a:p>
          <a:p>
            <a:pPr marL="0" indent="0">
              <a:buNone/>
            </a:pPr>
            <a:endParaRPr lang="en-US" sz="2100" b="1" dirty="0">
              <a:solidFill>
                <a:srgbClr val="0F0F0F"/>
              </a:solidFill>
              <a:ea typeface="+mn-lt"/>
              <a:cs typeface="+mn-lt"/>
            </a:endParaRPr>
          </a:p>
          <a:p>
            <a:r>
              <a:rPr lang="en-US" sz="2100" b="1" dirty="0">
                <a:solidFill>
                  <a:srgbClr val="0F0F0F"/>
                </a:solidFill>
                <a:ea typeface="+mn-lt"/>
                <a:cs typeface="+mn-lt"/>
              </a:rPr>
              <a:t>System Requirements:</a:t>
            </a:r>
          </a:p>
          <a:p>
            <a:pPr marL="0" indent="0">
              <a:buNone/>
            </a:pPr>
            <a:r>
              <a:rPr lang="en-US" sz="1800" dirty="0">
                <a:solidFill>
                  <a:srgbClr val="0F0F0F"/>
                </a:solidFill>
                <a:ea typeface="+mn-lt"/>
                <a:cs typeface="+mn-lt"/>
              </a:rPr>
              <a:t>Our system demands a robust data infrastructure, including a comprehensive dataset capturing diverse aspects of Diwali sales – from customer demographics to product categories. A reliable computing environment, ensuring seamless data processing and analysis, is crucial. Additionally, a user-friendly interface facilitating easy navigation and interpretation of results is essential for practical application. To execute the Diwali Sales Analysis code, your system should have at least 8GB of RAM (16GB for larger datasets), ample storage space for the dataset and results, a modern multi-core processor, and a compatible web browser if using </a:t>
            </a:r>
            <a:r>
              <a:rPr lang="en-US" sz="1800" dirty="0" err="1">
                <a:solidFill>
                  <a:srgbClr val="0F0F0F"/>
                </a:solidFill>
                <a:ea typeface="+mn-lt"/>
                <a:cs typeface="+mn-lt"/>
              </a:rPr>
              <a:t>Jupyter</a:t>
            </a:r>
            <a:r>
              <a:rPr lang="en-US" sz="1800" dirty="0">
                <a:solidFill>
                  <a:srgbClr val="0F0F0F"/>
                </a:solidFill>
                <a:ea typeface="+mn-lt"/>
                <a:cs typeface="+mn-lt"/>
              </a:rPr>
              <a:t> Notebook. Ensure Python 3.x is installed, along with required packages (NumPy, pandas, matplotlib, seaborn). The code is platform-independent and runs on Windows, macOS, or Linux. </a:t>
            </a:r>
          </a:p>
          <a:p>
            <a:pPr marL="0" indent="0">
              <a:buNone/>
            </a:pPr>
            <a:endParaRPr lang="en-US" sz="1800" b="1" dirty="0">
              <a:solidFill>
                <a:srgbClr val="0F0F0F"/>
              </a:solidFill>
              <a:ea typeface="+mn-lt"/>
              <a:cs typeface="+mn-lt"/>
            </a:endParaRPr>
          </a:p>
          <a:p>
            <a:r>
              <a:rPr lang="en-US" sz="2100" b="1" dirty="0">
                <a:solidFill>
                  <a:srgbClr val="0F0F0F"/>
                </a:solidFill>
                <a:ea typeface="+mn-lt"/>
                <a:cs typeface="+mn-lt"/>
              </a:rPr>
              <a:t>Library Required to Build the Model:</a:t>
            </a:r>
          </a:p>
          <a:p>
            <a:pPr marL="0" indent="0">
              <a:buNone/>
            </a:pPr>
            <a:r>
              <a:rPr lang="en-US" sz="1800" dirty="0">
                <a:solidFill>
                  <a:srgbClr val="0F0F0F"/>
                </a:solidFill>
                <a:ea typeface="+mn-lt"/>
                <a:cs typeface="+mn-lt"/>
              </a:rPr>
              <a:t>To facilitate the modeling aspect of our approach, we'll leverage Python-based libraries renowned for their versatility and efficiency in data analysis. This includes but is not limited to NumPy and pandas for data manipulation, Matplotlib and Seaborn for visualization, and scikit-learn for implementing machine learning models if needed. The utilization of these libraries ensures a scalable and adaptable system, ready to handle the intricacies of Diwali sales analysis.</a:t>
            </a:r>
          </a:p>
          <a:p>
            <a:pPr marL="0" indent="0">
              <a:buNone/>
            </a:pPr>
            <a:endParaRPr lang="en-US" sz="1800" b="1" dirty="0">
              <a:solidFill>
                <a:srgbClr val="0F0F0F"/>
              </a:solidFill>
              <a:ea typeface="+mn-lt"/>
              <a:cs typeface="+mn-lt"/>
            </a:endParaRPr>
          </a:p>
          <a:p>
            <a:pPr marL="0" indent="0">
              <a:buNone/>
            </a:pPr>
            <a:endParaRPr lang="en-US" sz="1800" b="1" dirty="0">
              <a:solidFill>
                <a:srgbClr val="0F0F0F"/>
              </a:solidFill>
              <a:ea typeface="+mn-lt"/>
              <a:cs typeface="+mn-lt"/>
            </a:endParaRPr>
          </a:p>
          <a:p>
            <a:pPr marL="0" indent="0">
              <a:buNone/>
            </a:pPr>
            <a:endParaRPr lang="en-US" sz="1800" b="1" dirty="0">
              <a:solidFill>
                <a:srgbClr val="0F0F0F"/>
              </a:solidFill>
              <a:ea typeface="+mn-lt"/>
              <a:cs typeface="+mn-lt"/>
            </a:endParaRPr>
          </a:p>
          <a:p>
            <a:pPr marL="0" indent="0">
              <a:buNone/>
            </a:pPr>
            <a:endParaRPr lang="en-US" sz="1800" b="1" dirty="0">
              <a:solidFill>
                <a:srgbClr val="0F0F0F"/>
              </a:solidFill>
              <a:ea typeface="+mn-lt"/>
              <a:cs typeface="+mn-lt"/>
            </a:endParaRP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28969" y="437084"/>
            <a:ext cx="8208975" cy="1747592"/>
          </a:xfrm>
        </p:spPr>
        <p:txBody>
          <a:bodyPr>
            <a:normAutofit fontScale="90000"/>
          </a:bodyPr>
          <a:lstStyle/>
          <a:p>
            <a:r>
              <a:rPr lang="en-US" sz="4400" b="1" dirty="0">
                <a:solidFill>
                  <a:schemeClr val="accent1"/>
                </a:solidFill>
                <a:latin typeface="Arial"/>
                <a:ea typeface="+mj-lt"/>
                <a:cs typeface="Arial"/>
              </a:rPr>
              <a:t>Algorithm &amp; Deployment</a:t>
            </a:r>
            <a:br>
              <a:rPr lang="en-US" sz="4400" b="1" dirty="0">
                <a:solidFill>
                  <a:schemeClr val="accent1"/>
                </a:solidFill>
                <a:latin typeface="Arial"/>
                <a:ea typeface="+mj-lt"/>
                <a:cs typeface="Arial"/>
              </a:rPr>
            </a:br>
            <a:br>
              <a:rPr lang="en-US" sz="4400" b="1" dirty="0">
                <a:solidFill>
                  <a:schemeClr val="accent1"/>
                </a:solidFill>
                <a:latin typeface="Arial"/>
                <a:ea typeface="+mj-lt"/>
                <a:cs typeface="Arial"/>
              </a:rPr>
            </a:br>
            <a:endParaRPr lang="en-US"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328969" y="1201479"/>
            <a:ext cx="11863030" cy="5656520"/>
          </a:xfrm>
        </p:spPr>
        <p:txBody>
          <a:bodyPr>
            <a:normAutofit fontScale="92500" lnSpcReduction="20000"/>
          </a:bodyPr>
          <a:lstStyle/>
          <a:p>
            <a:pPr marL="305435" indent="-305435"/>
            <a:r>
              <a:rPr lang="en-IN" sz="1900" b="1" dirty="0">
                <a:ea typeface="+mn-lt"/>
                <a:cs typeface="+mn-lt"/>
              </a:rPr>
              <a:t>Data Input:</a:t>
            </a:r>
            <a:endParaRPr lang="en-IN" sz="1900" dirty="0"/>
          </a:p>
          <a:p>
            <a:pPr marL="324485" lvl="1" indent="0">
              <a:buNone/>
            </a:pPr>
            <a:r>
              <a:rPr lang="en-US" dirty="0">
                <a:ea typeface="+mn-lt"/>
                <a:cs typeface="+mn-lt"/>
              </a:rPr>
              <a:t>The data inputs used for the Diwali Sales Analysis project, as per the provided code, are stored in a CSV file named "Diwali Sales Data.csv." The columns in this dataset include:</a:t>
            </a:r>
          </a:p>
          <a:p>
            <a:pPr marL="667385" lvl="1" indent="-342900">
              <a:buFont typeface="+mj-lt"/>
              <a:buAutoNum type="arabicPeriod"/>
            </a:pPr>
            <a:r>
              <a:rPr lang="en-US" dirty="0" err="1">
                <a:ea typeface="+mn-lt"/>
                <a:cs typeface="+mn-lt"/>
              </a:rPr>
              <a:t>User_ID</a:t>
            </a:r>
            <a:r>
              <a:rPr lang="en-US" dirty="0">
                <a:ea typeface="+mn-lt"/>
                <a:cs typeface="+mn-lt"/>
              </a:rPr>
              <a:t>: User identifier.</a:t>
            </a:r>
          </a:p>
          <a:p>
            <a:pPr marL="667385" lvl="1" indent="-342900">
              <a:buFont typeface="+mj-lt"/>
              <a:buAutoNum type="arabicPeriod"/>
            </a:pPr>
            <a:r>
              <a:rPr lang="en-US" dirty="0" err="1">
                <a:ea typeface="+mn-lt"/>
                <a:cs typeface="+mn-lt"/>
              </a:rPr>
              <a:t>Cust_name</a:t>
            </a:r>
            <a:r>
              <a:rPr lang="en-US" dirty="0">
                <a:ea typeface="+mn-lt"/>
                <a:cs typeface="+mn-lt"/>
              </a:rPr>
              <a:t>: Customer name.</a:t>
            </a:r>
          </a:p>
          <a:p>
            <a:pPr marL="667385" lvl="1" indent="-342900">
              <a:buFont typeface="+mj-lt"/>
              <a:buAutoNum type="arabicPeriod"/>
            </a:pPr>
            <a:r>
              <a:rPr lang="en-US" dirty="0" err="1">
                <a:ea typeface="+mn-lt"/>
                <a:cs typeface="+mn-lt"/>
              </a:rPr>
              <a:t>Product_ID</a:t>
            </a:r>
            <a:r>
              <a:rPr lang="en-US" dirty="0">
                <a:ea typeface="+mn-lt"/>
                <a:cs typeface="+mn-lt"/>
              </a:rPr>
              <a:t>: Identifier for the product.</a:t>
            </a:r>
          </a:p>
          <a:p>
            <a:pPr marL="667385" lvl="1" indent="-342900">
              <a:buFont typeface="+mj-lt"/>
              <a:buAutoNum type="arabicPeriod"/>
            </a:pPr>
            <a:r>
              <a:rPr lang="en-US" dirty="0">
                <a:ea typeface="+mn-lt"/>
                <a:cs typeface="+mn-lt"/>
              </a:rPr>
              <a:t>Gender: Gender of the customer.</a:t>
            </a:r>
          </a:p>
          <a:p>
            <a:pPr marL="667385" lvl="1" indent="-342900">
              <a:buFont typeface="+mj-lt"/>
              <a:buAutoNum type="arabicPeriod"/>
            </a:pPr>
            <a:r>
              <a:rPr lang="en-US" dirty="0">
                <a:ea typeface="+mn-lt"/>
                <a:cs typeface="+mn-lt"/>
              </a:rPr>
              <a:t>Age Group: Age group of the customer.</a:t>
            </a:r>
          </a:p>
          <a:p>
            <a:pPr marL="667385" lvl="1" indent="-342900">
              <a:buFont typeface="+mj-lt"/>
              <a:buAutoNum type="arabicPeriod"/>
            </a:pPr>
            <a:r>
              <a:rPr lang="en-US" dirty="0">
                <a:ea typeface="+mn-lt"/>
                <a:cs typeface="+mn-lt"/>
              </a:rPr>
              <a:t>Age: Age of the customer.</a:t>
            </a:r>
          </a:p>
          <a:p>
            <a:pPr marL="667385" lvl="1" indent="-342900">
              <a:buFont typeface="+mj-lt"/>
              <a:buAutoNum type="arabicPeriod"/>
            </a:pPr>
            <a:r>
              <a:rPr lang="en-US" dirty="0" err="1">
                <a:ea typeface="+mn-lt"/>
                <a:cs typeface="+mn-lt"/>
              </a:rPr>
              <a:t>Marital_Status</a:t>
            </a:r>
            <a:r>
              <a:rPr lang="en-US" dirty="0">
                <a:ea typeface="+mn-lt"/>
                <a:cs typeface="+mn-lt"/>
              </a:rPr>
              <a:t>: Marital status of the customer.</a:t>
            </a:r>
          </a:p>
          <a:p>
            <a:pPr marL="667385" lvl="1" indent="-342900">
              <a:buFont typeface="+mj-lt"/>
              <a:buAutoNum type="arabicPeriod"/>
            </a:pPr>
            <a:r>
              <a:rPr lang="en-US" dirty="0">
                <a:ea typeface="+mn-lt"/>
                <a:cs typeface="+mn-lt"/>
              </a:rPr>
              <a:t>State: Customer's state.</a:t>
            </a:r>
          </a:p>
          <a:p>
            <a:pPr marL="667385" lvl="1" indent="-342900">
              <a:buFont typeface="+mj-lt"/>
              <a:buAutoNum type="arabicPeriod"/>
            </a:pPr>
            <a:r>
              <a:rPr lang="en-US" dirty="0">
                <a:ea typeface="+mn-lt"/>
                <a:cs typeface="+mn-lt"/>
              </a:rPr>
              <a:t>Zone: Geographical zone.</a:t>
            </a:r>
          </a:p>
          <a:p>
            <a:pPr marL="667385" lvl="1" indent="-342900">
              <a:buFont typeface="+mj-lt"/>
              <a:buAutoNum type="arabicPeriod"/>
            </a:pPr>
            <a:r>
              <a:rPr lang="en-US" dirty="0">
                <a:ea typeface="+mn-lt"/>
                <a:cs typeface="+mn-lt"/>
              </a:rPr>
              <a:t>Occupation: Customer's occupation.</a:t>
            </a:r>
          </a:p>
          <a:p>
            <a:pPr marL="667385" lvl="1" indent="-342900">
              <a:buFont typeface="+mj-lt"/>
              <a:buAutoNum type="arabicPeriod"/>
            </a:pPr>
            <a:r>
              <a:rPr lang="en-US" dirty="0" err="1">
                <a:ea typeface="+mn-lt"/>
                <a:cs typeface="+mn-lt"/>
              </a:rPr>
              <a:t>Product_Category</a:t>
            </a:r>
            <a:r>
              <a:rPr lang="en-US" dirty="0">
                <a:ea typeface="+mn-lt"/>
                <a:cs typeface="+mn-lt"/>
              </a:rPr>
              <a:t>: Category of the purchased product.</a:t>
            </a:r>
          </a:p>
          <a:p>
            <a:pPr marL="667385" lvl="1" indent="-342900">
              <a:buFont typeface="+mj-lt"/>
              <a:buAutoNum type="arabicPeriod"/>
            </a:pPr>
            <a:r>
              <a:rPr lang="en-US" dirty="0">
                <a:ea typeface="+mn-lt"/>
                <a:cs typeface="+mn-lt"/>
              </a:rPr>
              <a:t>Orders: Number of orders.</a:t>
            </a:r>
          </a:p>
          <a:p>
            <a:pPr marL="667385" lvl="1" indent="-342900">
              <a:buFont typeface="+mj-lt"/>
              <a:buAutoNum type="arabicPeriod"/>
            </a:pPr>
            <a:r>
              <a:rPr lang="en-US" dirty="0">
                <a:ea typeface="+mn-lt"/>
                <a:cs typeface="+mn-lt"/>
              </a:rPr>
              <a:t>Amount: Sales amount.</a:t>
            </a:r>
          </a:p>
          <a:p>
            <a:pPr marL="667385" lvl="1" indent="-342900">
              <a:buFont typeface="+mj-lt"/>
              <a:buAutoNum type="arabicPeriod"/>
            </a:pPr>
            <a:r>
              <a:rPr lang="en-US" dirty="0">
                <a:ea typeface="+mn-lt"/>
                <a:cs typeface="+mn-lt"/>
              </a:rPr>
              <a:t>Status: Status information (possibly indicating order status).</a:t>
            </a:r>
          </a:p>
          <a:p>
            <a:pPr marL="667385" lvl="1" indent="-342900">
              <a:buFont typeface="+mj-lt"/>
              <a:buAutoNum type="arabicPeriod"/>
            </a:pPr>
            <a:r>
              <a:rPr lang="en-US" dirty="0">
                <a:ea typeface="+mn-lt"/>
                <a:cs typeface="+mn-lt"/>
              </a:rPr>
              <a:t>unnamed1: An unnamed/unnecessary column that has been dropped in the code.</a:t>
            </a:r>
          </a:p>
          <a:p>
            <a:pPr marL="324485" lvl="1" indent="0">
              <a:buNone/>
            </a:pPr>
            <a:r>
              <a:rPr lang="en-US" sz="1700" b="1" dirty="0">
                <a:ea typeface="+mn-lt"/>
                <a:cs typeface="+mn-lt"/>
              </a:rPr>
              <a:t>These inputs provide a diverse set of information for each customer's purchase, enabling a comprehensive analysis of Diwali sales patterns across different demographics, regions, and product categories.</a:t>
            </a:r>
            <a:endParaRPr lang="en-IN" sz="1700" b="1" dirty="0">
              <a:ea typeface="+mn-lt"/>
              <a:cs typeface="+mn-lt"/>
            </a:endParaRPr>
          </a:p>
        </p:txBody>
      </p:sp>
    </p:spTree>
    <p:extLst>
      <p:ext uri="{BB962C8B-B14F-4D97-AF65-F5344CB8AC3E}">
        <p14:creationId xmlns:p14="http://schemas.microsoft.com/office/powerpoint/2010/main" val="415450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6D36E-2AA7-59A5-3DFB-83A22154F2AB}"/>
              </a:ext>
            </a:extLst>
          </p:cNvPr>
          <p:cNvSpPr>
            <a:spLocks noGrp="1"/>
          </p:cNvSpPr>
          <p:nvPr>
            <p:ph idx="1"/>
          </p:nvPr>
        </p:nvSpPr>
        <p:spPr>
          <a:xfrm>
            <a:off x="426956" y="729149"/>
            <a:ext cx="11658548" cy="5962106"/>
          </a:xfrm>
        </p:spPr>
        <p:txBody>
          <a:bodyPr>
            <a:normAutofit lnSpcReduction="10000"/>
          </a:bodyPr>
          <a:lstStyle/>
          <a:p>
            <a:r>
              <a:rPr lang="en-US" sz="1800" b="1" dirty="0"/>
              <a:t>Data Overview:</a:t>
            </a:r>
          </a:p>
          <a:p>
            <a:pPr marL="342900" indent="-342900">
              <a:buFont typeface="+mj-lt"/>
              <a:buAutoNum type="arabicPeriod"/>
            </a:pPr>
            <a:r>
              <a:rPr lang="en-US" dirty="0"/>
              <a:t>Checked the shape of the dataset using </a:t>
            </a:r>
            <a:r>
              <a:rPr lang="en-US" dirty="0" err="1"/>
              <a:t>df.shape</a:t>
            </a:r>
            <a:r>
              <a:rPr lang="en-US" dirty="0"/>
              <a:t> to get the number of rows and columns.</a:t>
            </a:r>
          </a:p>
          <a:p>
            <a:pPr marL="342900" indent="-342900">
              <a:buFont typeface="+mj-lt"/>
              <a:buAutoNum type="arabicPeriod"/>
            </a:pPr>
            <a:r>
              <a:rPr lang="en-US" dirty="0"/>
              <a:t>Used </a:t>
            </a:r>
            <a:r>
              <a:rPr lang="en-US" dirty="0" err="1"/>
              <a:t>df.head</a:t>
            </a:r>
            <a:r>
              <a:rPr lang="en-US" dirty="0"/>
              <a:t>() to display the first few rows of the dataset for a quick overview.</a:t>
            </a:r>
          </a:p>
          <a:p>
            <a:pPr marL="342900" indent="-342900">
              <a:buFont typeface="+mj-lt"/>
              <a:buAutoNum type="arabicPeriod"/>
            </a:pPr>
            <a:r>
              <a:rPr lang="en-US" dirty="0"/>
              <a:t>Checked the information about the dataset using df.info() to get data types and non-null counts.</a:t>
            </a:r>
          </a:p>
          <a:p>
            <a:pPr marL="342900" indent="-342900">
              <a:buFont typeface="+mj-lt"/>
              <a:buAutoNum type="arabicPeriod"/>
            </a:pPr>
            <a:endParaRPr lang="en-US" dirty="0"/>
          </a:p>
          <a:p>
            <a:r>
              <a:rPr lang="en-US" sz="1800" b="1" dirty="0"/>
              <a:t>Data Cleaning:</a:t>
            </a:r>
          </a:p>
          <a:p>
            <a:pPr marL="342900" indent="-342900">
              <a:buFont typeface="+mj-lt"/>
              <a:buAutoNum type="arabicPeriod"/>
            </a:pPr>
            <a:r>
              <a:rPr lang="en-US" dirty="0"/>
              <a:t>Dropped unrelated or unnecessary columns using </a:t>
            </a:r>
            <a:r>
              <a:rPr lang="en-US" dirty="0" err="1"/>
              <a:t>df.drop</a:t>
            </a:r>
            <a:r>
              <a:rPr lang="en-US" dirty="0"/>
              <a:t>(['Status', 'unnamed1'], axis=1, </a:t>
            </a:r>
            <a:r>
              <a:rPr lang="en-US" dirty="0" err="1"/>
              <a:t>inplace</a:t>
            </a:r>
            <a:r>
              <a:rPr lang="en-US" dirty="0"/>
              <a:t>=True).</a:t>
            </a:r>
          </a:p>
          <a:p>
            <a:pPr marL="342900" indent="-342900">
              <a:buFont typeface="+mj-lt"/>
              <a:buAutoNum type="arabicPeriod"/>
            </a:pPr>
            <a:r>
              <a:rPr lang="en-US" dirty="0"/>
              <a:t>Checked for null values using </a:t>
            </a:r>
            <a:r>
              <a:rPr lang="en-US" dirty="0" err="1"/>
              <a:t>pd.isnull</a:t>
            </a:r>
            <a:r>
              <a:rPr lang="en-US" dirty="0"/>
              <a:t>(</a:t>
            </a:r>
            <a:r>
              <a:rPr lang="en-US" dirty="0" err="1"/>
              <a:t>df</a:t>
            </a:r>
            <a:r>
              <a:rPr lang="en-US" dirty="0"/>
              <a:t>).sum() and dropped null rows using </a:t>
            </a:r>
            <a:r>
              <a:rPr lang="en-US" dirty="0" err="1"/>
              <a:t>df.dropna</a:t>
            </a:r>
            <a:r>
              <a:rPr lang="en-US" dirty="0"/>
              <a:t>(</a:t>
            </a:r>
            <a:r>
              <a:rPr lang="en-US" dirty="0" err="1"/>
              <a:t>inplace</a:t>
            </a:r>
            <a:r>
              <a:rPr lang="en-US" dirty="0"/>
              <a:t>=True).</a:t>
            </a:r>
          </a:p>
          <a:p>
            <a:endParaRPr lang="en-US" dirty="0"/>
          </a:p>
          <a:p>
            <a:r>
              <a:rPr lang="en-US" sz="1800" b="1" dirty="0"/>
              <a:t>Data Type Conversion:</a:t>
            </a:r>
          </a:p>
          <a:p>
            <a:pPr marL="342900" indent="-342900">
              <a:buFont typeface="+mj-lt"/>
              <a:buAutoNum type="arabicPeriod"/>
            </a:pPr>
            <a:r>
              <a:rPr lang="en-US" dirty="0"/>
              <a:t>Converted the 'Amount' column to integer type using </a:t>
            </a:r>
            <a:r>
              <a:rPr lang="en-US" dirty="0" err="1"/>
              <a:t>df</a:t>
            </a:r>
            <a:r>
              <a:rPr lang="en-US" dirty="0"/>
              <a:t>['Amount'] = </a:t>
            </a:r>
            <a:r>
              <a:rPr lang="en-US" dirty="0" err="1"/>
              <a:t>df</a:t>
            </a:r>
            <a:r>
              <a:rPr lang="en-US" dirty="0"/>
              <a:t>['Amount'].</a:t>
            </a:r>
            <a:r>
              <a:rPr lang="en-US" dirty="0" err="1"/>
              <a:t>astype</a:t>
            </a:r>
            <a:r>
              <a:rPr lang="en-US" dirty="0"/>
              <a:t>('int’).</a:t>
            </a:r>
          </a:p>
          <a:p>
            <a:pPr marL="342900" indent="-342900">
              <a:buFont typeface="+mj-lt"/>
              <a:buAutoNum type="arabicPeriod"/>
            </a:pPr>
            <a:endParaRPr lang="en-US" sz="1800" b="1" dirty="0"/>
          </a:p>
          <a:p>
            <a:r>
              <a:rPr lang="en-US" sz="1800" b="1" dirty="0"/>
              <a:t>Column Renaming:</a:t>
            </a:r>
          </a:p>
          <a:p>
            <a:pPr marL="342900" indent="-342900">
              <a:buFont typeface="+mj-lt"/>
              <a:buAutoNum type="arabicPeriod"/>
            </a:pPr>
            <a:r>
              <a:rPr lang="en-US" dirty="0"/>
              <a:t>Renamed the '</a:t>
            </a:r>
            <a:r>
              <a:rPr lang="en-US" dirty="0" err="1"/>
              <a:t>Marital_Status</a:t>
            </a:r>
            <a:r>
              <a:rPr lang="en-US" dirty="0"/>
              <a:t>' column using </a:t>
            </a:r>
            <a:r>
              <a:rPr lang="en-US" dirty="0" err="1"/>
              <a:t>df.rename</a:t>
            </a:r>
            <a:r>
              <a:rPr lang="en-US" dirty="0"/>
              <a:t>(columns={'</a:t>
            </a:r>
            <a:r>
              <a:rPr lang="en-US" dirty="0" err="1"/>
              <a:t>Marital_Status</a:t>
            </a:r>
            <a:r>
              <a:rPr lang="en-US" dirty="0"/>
              <a:t>': 'Shaadi'}). Note that this operation needs to be assigned back to the </a:t>
            </a:r>
            <a:r>
              <a:rPr lang="en-US" dirty="0" err="1"/>
              <a:t>DataFrame</a:t>
            </a:r>
            <a:r>
              <a:rPr lang="en-US" dirty="0"/>
              <a:t> or a new </a:t>
            </a:r>
            <a:r>
              <a:rPr lang="en-US" dirty="0" err="1"/>
              <a:t>DataFrame</a:t>
            </a:r>
            <a:r>
              <a:rPr lang="en-US" dirty="0"/>
              <a:t> created.</a:t>
            </a:r>
            <a:endParaRPr lang="en-IN" dirty="0"/>
          </a:p>
        </p:txBody>
      </p:sp>
    </p:spTree>
    <p:extLst>
      <p:ext uri="{BB962C8B-B14F-4D97-AF65-F5344CB8AC3E}">
        <p14:creationId xmlns:p14="http://schemas.microsoft.com/office/powerpoint/2010/main" val="41443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613ED4-2BCD-61BF-CA8F-CC3F0BBB999D}"/>
              </a:ext>
            </a:extLst>
          </p:cNvPr>
          <p:cNvPicPr>
            <a:picLocks noChangeAspect="1"/>
          </p:cNvPicPr>
          <p:nvPr/>
        </p:nvPicPr>
        <p:blipFill rotWithShape="1">
          <a:blip r:embed="rId2"/>
          <a:srcRect l="19884" t="28372" r="17413" b="18140"/>
          <a:stretch/>
        </p:blipFill>
        <p:spPr>
          <a:xfrm>
            <a:off x="-1" y="0"/>
            <a:ext cx="12099852" cy="3668233"/>
          </a:xfrm>
          <a:prstGeom prst="rect">
            <a:avLst/>
          </a:prstGeom>
        </p:spPr>
      </p:pic>
      <p:pic>
        <p:nvPicPr>
          <p:cNvPr id="7" name="Picture 6">
            <a:extLst>
              <a:ext uri="{FF2B5EF4-FFF2-40B4-BE49-F238E27FC236}">
                <a16:creationId xmlns:a16="http://schemas.microsoft.com/office/drawing/2014/main" id="{603D1BE1-B25E-702C-124E-A187A796CE5D}"/>
              </a:ext>
            </a:extLst>
          </p:cNvPr>
          <p:cNvPicPr>
            <a:picLocks noChangeAspect="1"/>
          </p:cNvPicPr>
          <p:nvPr/>
        </p:nvPicPr>
        <p:blipFill rotWithShape="1">
          <a:blip r:embed="rId3"/>
          <a:srcRect l="20320" t="34418" r="54302" b="22016"/>
          <a:stretch/>
        </p:blipFill>
        <p:spPr>
          <a:xfrm>
            <a:off x="4164419" y="3870251"/>
            <a:ext cx="3094074" cy="2987749"/>
          </a:xfrm>
          <a:prstGeom prst="rect">
            <a:avLst/>
          </a:prstGeom>
        </p:spPr>
      </p:pic>
    </p:spTree>
    <p:extLst>
      <p:ext uri="{BB962C8B-B14F-4D97-AF65-F5344CB8AC3E}">
        <p14:creationId xmlns:p14="http://schemas.microsoft.com/office/powerpoint/2010/main" val="167673291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2.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template</Template>
  <TotalTime>1902</TotalTime>
  <Words>1977</Words>
  <Application>Microsoft Office PowerPoint</Application>
  <PresentationFormat>Widescreen</PresentationFormat>
  <Paragraphs>139</Paragraphs>
  <Slides>26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Franklin Gothic Book</vt:lpstr>
      <vt:lpstr>Franklin Gothic Demi</vt:lpstr>
      <vt:lpstr>Wingdings 2</vt:lpstr>
      <vt:lpstr>DividendVTI</vt:lpstr>
      <vt:lpstr>Diwali sales analysis</vt:lpstr>
      <vt:lpstr>OUTLINE</vt:lpstr>
      <vt:lpstr>Problem Statement</vt:lpstr>
      <vt:lpstr>Proposed Solution</vt:lpstr>
      <vt:lpstr>PowerPoint Presentation</vt:lpstr>
      <vt:lpstr>System  Approach</vt:lpstr>
      <vt:lpstr>Algorithm &amp; Deployment  </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course certificate 1 </vt:lpstr>
      <vt:lpstr>course certificate 2</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Diwali sales analysis</dc:title>
  <dc:creator>RONIT SAINI</dc:creator>
  <cp:lastModifiedBy>RONIT SAINI</cp:lastModifiedBy>
  <cp:revision>9</cp:revision>
  <dcterms:created xsi:type="dcterms:W3CDTF">2024-01-12T08:38:01Z</dcterms:created>
  <dcterms:modified xsi:type="dcterms:W3CDTF">2024-01-14T15:14:07Z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